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9" r:id="rId3"/>
    <p:sldId id="260" r:id="rId4"/>
    <p:sldId id="270" r:id="rId5"/>
    <p:sldId id="274" r:id="rId6"/>
    <p:sldId id="261" r:id="rId7"/>
    <p:sldId id="266" r:id="rId8"/>
    <p:sldId id="263" r:id="rId9"/>
    <p:sldId id="262" r:id="rId10"/>
    <p:sldId id="267" r:id="rId11"/>
    <p:sldId id="264" r:id="rId12"/>
    <p:sldId id="272" r:id="rId13"/>
    <p:sldId id="276"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192" autoAdjust="0"/>
  </p:normalViewPr>
  <p:slideViewPr>
    <p:cSldViewPr snapToGrid="0">
      <p:cViewPr varScale="1">
        <p:scale>
          <a:sx n="98" d="100"/>
          <a:sy n="98" d="100"/>
        </p:scale>
        <p:origin x="9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8CC93-BB48-4BA9-AD98-9AD3172FD1E6}"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B3D79-D3EA-4358-A2AD-C563B32FF9ED}" type="slidenum">
              <a:rPr lang="en-US" smtClean="0"/>
              <a:t>‹#›</a:t>
            </a:fld>
            <a:endParaRPr lang="en-US"/>
          </a:p>
        </p:txBody>
      </p:sp>
    </p:spTree>
    <p:extLst>
      <p:ext uri="{BB962C8B-B14F-4D97-AF65-F5344CB8AC3E}">
        <p14:creationId xmlns:p14="http://schemas.microsoft.com/office/powerpoint/2010/main" val="3056750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0E1FF79-8D0C-4D7B-A3FD-41319A1FD1AC}" type="slidenum">
              <a:rPr lang="en-US" smtClean="0"/>
              <a:t>1</a:t>
            </a:fld>
            <a:endParaRPr lang="en-US"/>
          </a:p>
        </p:txBody>
      </p:sp>
    </p:spTree>
    <p:extLst>
      <p:ext uri="{BB962C8B-B14F-4D97-AF65-F5344CB8AC3E}">
        <p14:creationId xmlns:p14="http://schemas.microsoft.com/office/powerpoint/2010/main" val="666806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10</a:t>
            </a:fld>
            <a:endParaRPr lang="en-US"/>
          </a:p>
        </p:txBody>
      </p:sp>
    </p:spTree>
    <p:extLst>
      <p:ext uri="{BB962C8B-B14F-4D97-AF65-F5344CB8AC3E}">
        <p14:creationId xmlns:p14="http://schemas.microsoft.com/office/powerpoint/2010/main" val="336166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11</a:t>
            </a:fld>
            <a:endParaRPr lang="en-US"/>
          </a:p>
        </p:txBody>
      </p:sp>
    </p:spTree>
    <p:extLst>
      <p:ext uri="{BB962C8B-B14F-4D97-AF65-F5344CB8AC3E}">
        <p14:creationId xmlns:p14="http://schemas.microsoft.com/office/powerpoint/2010/main" val="1190268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12</a:t>
            </a:fld>
            <a:endParaRPr lang="en-US"/>
          </a:p>
        </p:txBody>
      </p:sp>
    </p:spTree>
    <p:extLst>
      <p:ext uri="{BB962C8B-B14F-4D97-AF65-F5344CB8AC3E}">
        <p14:creationId xmlns:p14="http://schemas.microsoft.com/office/powerpoint/2010/main" val="3746317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13</a:t>
            </a:fld>
            <a:endParaRPr lang="en-US"/>
          </a:p>
        </p:txBody>
      </p:sp>
    </p:spTree>
    <p:extLst>
      <p:ext uri="{BB962C8B-B14F-4D97-AF65-F5344CB8AC3E}">
        <p14:creationId xmlns:p14="http://schemas.microsoft.com/office/powerpoint/2010/main" val="231221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2</a:t>
            </a:fld>
            <a:endParaRPr lang="en-US"/>
          </a:p>
        </p:txBody>
      </p:sp>
    </p:spTree>
    <p:extLst>
      <p:ext uri="{BB962C8B-B14F-4D97-AF65-F5344CB8AC3E}">
        <p14:creationId xmlns:p14="http://schemas.microsoft.com/office/powerpoint/2010/main" val="348971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3</a:t>
            </a:fld>
            <a:endParaRPr lang="en-US"/>
          </a:p>
        </p:txBody>
      </p:sp>
    </p:spTree>
    <p:extLst>
      <p:ext uri="{BB962C8B-B14F-4D97-AF65-F5344CB8AC3E}">
        <p14:creationId xmlns:p14="http://schemas.microsoft.com/office/powerpoint/2010/main" val="165734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4</a:t>
            </a:fld>
            <a:endParaRPr lang="en-US"/>
          </a:p>
        </p:txBody>
      </p:sp>
    </p:spTree>
    <p:extLst>
      <p:ext uri="{BB962C8B-B14F-4D97-AF65-F5344CB8AC3E}">
        <p14:creationId xmlns:p14="http://schemas.microsoft.com/office/powerpoint/2010/main" val="2453172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5</a:t>
            </a:fld>
            <a:endParaRPr lang="en-US"/>
          </a:p>
        </p:txBody>
      </p:sp>
    </p:spTree>
    <p:extLst>
      <p:ext uri="{BB962C8B-B14F-4D97-AF65-F5344CB8AC3E}">
        <p14:creationId xmlns:p14="http://schemas.microsoft.com/office/powerpoint/2010/main" val="228959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6</a:t>
            </a:fld>
            <a:endParaRPr lang="en-US"/>
          </a:p>
        </p:txBody>
      </p:sp>
    </p:spTree>
    <p:extLst>
      <p:ext uri="{BB962C8B-B14F-4D97-AF65-F5344CB8AC3E}">
        <p14:creationId xmlns:p14="http://schemas.microsoft.com/office/powerpoint/2010/main" val="3282928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7</a:t>
            </a:fld>
            <a:endParaRPr lang="en-US"/>
          </a:p>
        </p:txBody>
      </p:sp>
    </p:spTree>
    <p:extLst>
      <p:ext uri="{BB962C8B-B14F-4D97-AF65-F5344CB8AC3E}">
        <p14:creationId xmlns:p14="http://schemas.microsoft.com/office/powerpoint/2010/main" val="3212286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8</a:t>
            </a:fld>
            <a:endParaRPr lang="en-US"/>
          </a:p>
        </p:txBody>
      </p:sp>
    </p:spTree>
    <p:extLst>
      <p:ext uri="{BB962C8B-B14F-4D97-AF65-F5344CB8AC3E}">
        <p14:creationId xmlns:p14="http://schemas.microsoft.com/office/powerpoint/2010/main" val="84175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B3D79-D3EA-4358-A2AD-C563B32FF9ED}" type="slidenum">
              <a:rPr lang="en-US" smtClean="0"/>
              <a:t>9</a:t>
            </a:fld>
            <a:endParaRPr lang="en-US"/>
          </a:p>
        </p:txBody>
      </p:sp>
    </p:spTree>
    <p:extLst>
      <p:ext uri="{BB962C8B-B14F-4D97-AF65-F5344CB8AC3E}">
        <p14:creationId xmlns:p14="http://schemas.microsoft.com/office/powerpoint/2010/main" val="2405666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C4697-41DA-4D74-A5EF-0D03F89F6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CF58C7-9CC0-48B6-80B4-FFB87E72A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E0F131-DEF0-4A13-B335-9B7AE7D0B963}"/>
              </a:ext>
            </a:extLst>
          </p:cNvPr>
          <p:cNvSpPr>
            <a:spLocks noGrp="1"/>
          </p:cNvSpPr>
          <p:nvPr>
            <p:ph type="dt" sz="half" idx="10"/>
          </p:nvPr>
        </p:nvSpPr>
        <p:spPr/>
        <p:txBody>
          <a:bodyPr/>
          <a:lstStyle/>
          <a:p>
            <a:fld id="{C13122D3-8E13-462F-A25A-96A3E6A2D4BC}" type="datetimeFigureOut">
              <a:rPr lang="en-US" smtClean="0"/>
              <a:t>5/4/2021</a:t>
            </a:fld>
            <a:endParaRPr lang="en-US"/>
          </a:p>
        </p:txBody>
      </p:sp>
      <p:sp>
        <p:nvSpPr>
          <p:cNvPr id="5" name="Footer Placeholder 4">
            <a:extLst>
              <a:ext uri="{FF2B5EF4-FFF2-40B4-BE49-F238E27FC236}">
                <a16:creationId xmlns:a16="http://schemas.microsoft.com/office/drawing/2014/main" id="{667A7D3B-9C7F-4B35-9963-F3C5EC992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A11E1-6618-4A0F-8678-1324A722B411}"/>
              </a:ext>
            </a:extLst>
          </p:cNvPr>
          <p:cNvSpPr>
            <a:spLocks noGrp="1"/>
          </p:cNvSpPr>
          <p:nvPr>
            <p:ph type="sldNum" sz="quarter" idx="12"/>
          </p:nvPr>
        </p:nvSpPr>
        <p:spPr/>
        <p:txBody>
          <a:bodyPr/>
          <a:lstStyle/>
          <a:p>
            <a:fld id="{47852D63-0EA7-46BC-9093-F2F607E2C91C}" type="slidenum">
              <a:rPr lang="en-US" smtClean="0"/>
              <a:t>‹#›</a:t>
            </a:fld>
            <a:endParaRPr lang="en-US"/>
          </a:p>
        </p:txBody>
      </p:sp>
    </p:spTree>
    <p:extLst>
      <p:ext uri="{BB962C8B-B14F-4D97-AF65-F5344CB8AC3E}">
        <p14:creationId xmlns:p14="http://schemas.microsoft.com/office/powerpoint/2010/main" val="630239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4D2C7-0CD0-4EBE-9514-B0B7831326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9C456B-7B24-4BFC-BCD7-F1380351C0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0BF4E8-2284-4F08-9498-09A63630BDD5}"/>
              </a:ext>
            </a:extLst>
          </p:cNvPr>
          <p:cNvSpPr>
            <a:spLocks noGrp="1"/>
          </p:cNvSpPr>
          <p:nvPr>
            <p:ph type="dt" sz="half" idx="10"/>
          </p:nvPr>
        </p:nvSpPr>
        <p:spPr/>
        <p:txBody>
          <a:bodyPr/>
          <a:lstStyle/>
          <a:p>
            <a:fld id="{C13122D3-8E13-462F-A25A-96A3E6A2D4BC}" type="datetimeFigureOut">
              <a:rPr lang="en-US" smtClean="0"/>
              <a:t>5/4/2021</a:t>
            </a:fld>
            <a:endParaRPr lang="en-US"/>
          </a:p>
        </p:txBody>
      </p:sp>
      <p:sp>
        <p:nvSpPr>
          <p:cNvPr id="5" name="Footer Placeholder 4">
            <a:extLst>
              <a:ext uri="{FF2B5EF4-FFF2-40B4-BE49-F238E27FC236}">
                <a16:creationId xmlns:a16="http://schemas.microsoft.com/office/drawing/2014/main" id="{364FFE60-3300-4761-8857-110ECD969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B5F83-2359-4AAD-AF7D-C2539D8FBB71}"/>
              </a:ext>
            </a:extLst>
          </p:cNvPr>
          <p:cNvSpPr>
            <a:spLocks noGrp="1"/>
          </p:cNvSpPr>
          <p:nvPr>
            <p:ph type="sldNum" sz="quarter" idx="12"/>
          </p:nvPr>
        </p:nvSpPr>
        <p:spPr/>
        <p:txBody>
          <a:bodyPr/>
          <a:lstStyle/>
          <a:p>
            <a:fld id="{47852D63-0EA7-46BC-9093-F2F607E2C91C}" type="slidenum">
              <a:rPr lang="en-US" smtClean="0"/>
              <a:t>‹#›</a:t>
            </a:fld>
            <a:endParaRPr lang="en-US"/>
          </a:p>
        </p:txBody>
      </p:sp>
    </p:spTree>
    <p:extLst>
      <p:ext uri="{BB962C8B-B14F-4D97-AF65-F5344CB8AC3E}">
        <p14:creationId xmlns:p14="http://schemas.microsoft.com/office/powerpoint/2010/main" val="183659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8DEFA5-3D71-4DB8-8277-728283A101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40B2F1-C615-4A26-9605-4CECCA98E5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A5530-A8FE-400C-AF5B-6883521AB3F9}"/>
              </a:ext>
            </a:extLst>
          </p:cNvPr>
          <p:cNvSpPr>
            <a:spLocks noGrp="1"/>
          </p:cNvSpPr>
          <p:nvPr>
            <p:ph type="dt" sz="half" idx="10"/>
          </p:nvPr>
        </p:nvSpPr>
        <p:spPr/>
        <p:txBody>
          <a:bodyPr/>
          <a:lstStyle/>
          <a:p>
            <a:fld id="{C13122D3-8E13-462F-A25A-96A3E6A2D4BC}" type="datetimeFigureOut">
              <a:rPr lang="en-US" smtClean="0"/>
              <a:t>5/4/2021</a:t>
            </a:fld>
            <a:endParaRPr lang="en-US"/>
          </a:p>
        </p:txBody>
      </p:sp>
      <p:sp>
        <p:nvSpPr>
          <p:cNvPr id="5" name="Footer Placeholder 4">
            <a:extLst>
              <a:ext uri="{FF2B5EF4-FFF2-40B4-BE49-F238E27FC236}">
                <a16:creationId xmlns:a16="http://schemas.microsoft.com/office/drawing/2014/main" id="{9EAB5678-883B-490C-82D2-B7B78454F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B7B86-1EF2-421D-927E-6C2F9D207488}"/>
              </a:ext>
            </a:extLst>
          </p:cNvPr>
          <p:cNvSpPr>
            <a:spLocks noGrp="1"/>
          </p:cNvSpPr>
          <p:nvPr>
            <p:ph type="sldNum" sz="quarter" idx="12"/>
          </p:nvPr>
        </p:nvSpPr>
        <p:spPr/>
        <p:txBody>
          <a:bodyPr/>
          <a:lstStyle/>
          <a:p>
            <a:fld id="{47852D63-0EA7-46BC-9093-F2F607E2C91C}" type="slidenum">
              <a:rPr lang="en-US" smtClean="0"/>
              <a:t>‹#›</a:t>
            </a:fld>
            <a:endParaRPr lang="en-US"/>
          </a:p>
        </p:txBody>
      </p:sp>
    </p:spTree>
    <p:extLst>
      <p:ext uri="{BB962C8B-B14F-4D97-AF65-F5344CB8AC3E}">
        <p14:creationId xmlns:p14="http://schemas.microsoft.com/office/powerpoint/2010/main" val="1239816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6DDB-1CCD-44B5-A8BB-61222B1F0B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5D829-AE4D-4098-BAB2-0266C7C380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55C8B-6B98-4D9F-A0E6-26A95A453C95}"/>
              </a:ext>
            </a:extLst>
          </p:cNvPr>
          <p:cNvSpPr>
            <a:spLocks noGrp="1"/>
          </p:cNvSpPr>
          <p:nvPr>
            <p:ph type="dt" sz="half" idx="10"/>
          </p:nvPr>
        </p:nvSpPr>
        <p:spPr/>
        <p:txBody>
          <a:bodyPr/>
          <a:lstStyle/>
          <a:p>
            <a:fld id="{C13122D3-8E13-462F-A25A-96A3E6A2D4BC}" type="datetimeFigureOut">
              <a:rPr lang="en-US" smtClean="0"/>
              <a:t>5/4/2021</a:t>
            </a:fld>
            <a:endParaRPr lang="en-US"/>
          </a:p>
        </p:txBody>
      </p:sp>
      <p:sp>
        <p:nvSpPr>
          <p:cNvPr id="5" name="Footer Placeholder 4">
            <a:extLst>
              <a:ext uri="{FF2B5EF4-FFF2-40B4-BE49-F238E27FC236}">
                <a16:creationId xmlns:a16="http://schemas.microsoft.com/office/drawing/2014/main" id="{D54C6178-821F-468C-8469-76F93DA63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C9D79-D8C5-4463-AE1B-B10DD11A5B20}"/>
              </a:ext>
            </a:extLst>
          </p:cNvPr>
          <p:cNvSpPr>
            <a:spLocks noGrp="1"/>
          </p:cNvSpPr>
          <p:nvPr>
            <p:ph type="sldNum" sz="quarter" idx="12"/>
          </p:nvPr>
        </p:nvSpPr>
        <p:spPr/>
        <p:txBody>
          <a:bodyPr/>
          <a:lstStyle/>
          <a:p>
            <a:fld id="{47852D63-0EA7-46BC-9093-F2F607E2C91C}" type="slidenum">
              <a:rPr lang="en-US" smtClean="0"/>
              <a:t>‹#›</a:t>
            </a:fld>
            <a:endParaRPr lang="en-US"/>
          </a:p>
        </p:txBody>
      </p:sp>
    </p:spTree>
    <p:extLst>
      <p:ext uri="{BB962C8B-B14F-4D97-AF65-F5344CB8AC3E}">
        <p14:creationId xmlns:p14="http://schemas.microsoft.com/office/powerpoint/2010/main" val="1212274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0664-8071-4302-8085-813E36C0BA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AE7585-30F2-424F-9B22-2A7FBFBE17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667F9E-32E8-4B31-A2B6-65FF51369A0A}"/>
              </a:ext>
            </a:extLst>
          </p:cNvPr>
          <p:cNvSpPr>
            <a:spLocks noGrp="1"/>
          </p:cNvSpPr>
          <p:nvPr>
            <p:ph type="dt" sz="half" idx="10"/>
          </p:nvPr>
        </p:nvSpPr>
        <p:spPr/>
        <p:txBody>
          <a:bodyPr/>
          <a:lstStyle/>
          <a:p>
            <a:fld id="{C13122D3-8E13-462F-A25A-96A3E6A2D4BC}" type="datetimeFigureOut">
              <a:rPr lang="en-US" smtClean="0"/>
              <a:t>5/4/2021</a:t>
            </a:fld>
            <a:endParaRPr lang="en-US"/>
          </a:p>
        </p:txBody>
      </p:sp>
      <p:sp>
        <p:nvSpPr>
          <p:cNvPr id="5" name="Footer Placeholder 4">
            <a:extLst>
              <a:ext uri="{FF2B5EF4-FFF2-40B4-BE49-F238E27FC236}">
                <a16:creationId xmlns:a16="http://schemas.microsoft.com/office/drawing/2014/main" id="{BCC57BEC-7D73-4E03-9A37-157ECC945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68FD8-C9CC-4255-AEDB-EAD2DE6AD09E}"/>
              </a:ext>
            </a:extLst>
          </p:cNvPr>
          <p:cNvSpPr>
            <a:spLocks noGrp="1"/>
          </p:cNvSpPr>
          <p:nvPr>
            <p:ph type="sldNum" sz="quarter" idx="12"/>
          </p:nvPr>
        </p:nvSpPr>
        <p:spPr/>
        <p:txBody>
          <a:bodyPr/>
          <a:lstStyle/>
          <a:p>
            <a:fld id="{47852D63-0EA7-46BC-9093-F2F607E2C91C}" type="slidenum">
              <a:rPr lang="en-US" smtClean="0"/>
              <a:t>‹#›</a:t>
            </a:fld>
            <a:endParaRPr lang="en-US"/>
          </a:p>
        </p:txBody>
      </p:sp>
    </p:spTree>
    <p:extLst>
      <p:ext uri="{BB962C8B-B14F-4D97-AF65-F5344CB8AC3E}">
        <p14:creationId xmlns:p14="http://schemas.microsoft.com/office/powerpoint/2010/main" val="724338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7842B-6F0D-4035-8A4B-ECBE38B35C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87AD-BBCE-4866-822F-6E67DB3B5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5ED7F5-FCDF-4C2D-875E-B31E483603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E260C4-E723-4D94-96B4-E03447B7DD73}"/>
              </a:ext>
            </a:extLst>
          </p:cNvPr>
          <p:cNvSpPr>
            <a:spLocks noGrp="1"/>
          </p:cNvSpPr>
          <p:nvPr>
            <p:ph type="dt" sz="half" idx="10"/>
          </p:nvPr>
        </p:nvSpPr>
        <p:spPr/>
        <p:txBody>
          <a:bodyPr/>
          <a:lstStyle/>
          <a:p>
            <a:fld id="{C13122D3-8E13-462F-A25A-96A3E6A2D4BC}" type="datetimeFigureOut">
              <a:rPr lang="en-US" smtClean="0"/>
              <a:t>5/4/2021</a:t>
            </a:fld>
            <a:endParaRPr lang="en-US"/>
          </a:p>
        </p:txBody>
      </p:sp>
      <p:sp>
        <p:nvSpPr>
          <p:cNvPr id="6" name="Footer Placeholder 5">
            <a:extLst>
              <a:ext uri="{FF2B5EF4-FFF2-40B4-BE49-F238E27FC236}">
                <a16:creationId xmlns:a16="http://schemas.microsoft.com/office/drawing/2014/main" id="{4779C804-2F59-400E-805C-05B0F25364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90EE1B-0E39-4295-91A9-91AFDE4EE383}"/>
              </a:ext>
            </a:extLst>
          </p:cNvPr>
          <p:cNvSpPr>
            <a:spLocks noGrp="1"/>
          </p:cNvSpPr>
          <p:nvPr>
            <p:ph type="sldNum" sz="quarter" idx="12"/>
          </p:nvPr>
        </p:nvSpPr>
        <p:spPr/>
        <p:txBody>
          <a:bodyPr/>
          <a:lstStyle/>
          <a:p>
            <a:fld id="{47852D63-0EA7-46BC-9093-F2F607E2C91C}" type="slidenum">
              <a:rPr lang="en-US" smtClean="0"/>
              <a:t>‹#›</a:t>
            </a:fld>
            <a:endParaRPr lang="en-US"/>
          </a:p>
        </p:txBody>
      </p:sp>
    </p:spTree>
    <p:extLst>
      <p:ext uri="{BB962C8B-B14F-4D97-AF65-F5344CB8AC3E}">
        <p14:creationId xmlns:p14="http://schemas.microsoft.com/office/powerpoint/2010/main" val="283631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184DD-4F8C-4F66-9875-D75EB52ACF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7C8E60-8BEC-47EF-9E91-1B229B6EF9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2655C4-CBF2-480B-89A9-A9DF167322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B78D1-4D5F-4BC3-B375-913E8FB45B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FA1446-ACF6-4E7D-89F0-16A9EA470C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60BBC4-554D-4989-8989-6FA2122F1A9D}"/>
              </a:ext>
            </a:extLst>
          </p:cNvPr>
          <p:cNvSpPr>
            <a:spLocks noGrp="1"/>
          </p:cNvSpPr>
          <p:nvPr>
            <p:ph type="dt" sz="half" idx="10"/>
          </p:nvPr>
        </p:nvSpPr>
        <p:spPr/>
        <p:txBody>
          <a:bodyPr/>
          <a:lstStyle/>
          <a:p>
            <a:fld id="{C13122D3-8E13-462F-A25A-96A3E6A2D4BC}" type="datetimeFigureOut">
              <a:rPr lang="en-US" smtClean="0"/>
              <a:t>5/4/2021</a:t>
            </a:fld>
            <a:endParaRPr lang="en-US"/>
          </a:p>
        </p:txBody>
      </p:sp>
      <p:sp>
        <p:nvSpPr>
          <p:cNvPr id="8" name="Footer Placeholder 7">
            <a:extLst>
              <a:ext uri="{FF2B5EF4-FFF2-40B4-BE49-F238E27FC236}">
                <a16:creationId xmlns:a16="http://schemas.microsoft.com/office/drawing/2014/main" id="{E2DA5EEF-83DA-4C6B-8225-8053A51B0E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AFB013-38CE-40A5-9C75-CC2AD7988B05}"/>
              </a:ext>
            </a:extLst>
          </p:cNvPr>
          <p:cNvSpPr>
            <a:spLocks noGrp="1"/>
          </p:cNvSpPr>
          <p:nvPr>
            <p:ph type="sldNum" sz="quarter" idx="12"/>
          </p:nvPr>
        </p:nvSpPr>
        <p:spPr/>
        <p:txBody>
          <a:bodyPr/>
          <a:lstStyle/>
          <a:p>
            <a:fld id="{47852D63-0EA7-46BC-9093-F2F607E2C91C}" type="slidenum">
              <a:rPr lang="en-US" smtClean="0"/>
              <a:t>‹#›</a:t>
            </a:fld>
            <a:endParaRPr lang="en-US"/>
          </a:p>
        </p:txBody>
      </p:sp>
    </p:spTree>
    <p:extLst>
      <p:ext uri="{BB962C8B-B14F-4D97-AF65-F5344CB8AC3E}">
        <p14:creationId xmlns:p14="http://schemas.microsoft.com/office/powerpoint/2010/main" val="3028925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30DC-6AC8-49E0-A982-27BD1A2C1E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8A4668-F5D5-48E9-9FA4-1363D7AD5A17}"/>
              </a:ext>
            </a:extLst>
          </p:cNvPr>
          <p:cNvSpPr>
            <a:spLocks noGrp="1"/>
          </p:cNvSpPr>
          <p:nvPr>
            <p:ph type="dt" sz="half" idx="10"/>
          </p:nvPr>
        </p:nvSpPr>
        <p:spPr/>
        <p:txBody>
          <a:bodyPr/>
          <a:lstStyle/>
          <a:p>
            <a:fld id="{C13122D3-8E13-462F-A25A-96A3E6A2D4BC}" type="datetimeFigureOut">
              <a:rPr lang="en-US" smtClean="0"/>
              <a:t>5/4/2021</a:t>
            </a:fld>
            <a:endParaRPr lang="en-US"/>
          </a:p>
        </p:txBody>
      </p:sp>
      <p:sp>
        <p:nvSpPr>
          <p:cNvPr id="4" name="Footer Placeholder 3">
            <a:extLst>
              <a:ext uri="{FF2B5EF4-FFF2-40B4-BE49-F238E27FC236}">
                <a16:creationId xmlns:a16="http://schemas.microsoft.com/office/drawing/2014/main" id="{1FFB2DB3-08AB-4BCC-8685-FB793D95E7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4ACECD-5E5B-457B-81C5-B325C830234C}"/>
              </a:ext>
            </a:extLst>
          </p:cNvPr>
          <p:cNvSpPr>
            <a:spLocks noGrp="1"/>
          </p:cNvSpPr>
          <p:nvPr>
            <p:ph type="sldNum" sz="quarter" idx="12"/>
          </p:nvPr>
        </p:nvSpPr>
        <p:spPr/>
        <p:txBody>
          <a:bodyPr/>
          <a:lstStyle/>
          <a:p>
            <a:fld id="{47852D63-0EA7-46BC-9093-F2F607E2C91C}" type="slidenum">
              <a:rPr lang="en-US" smtClean="0"/>
              <a:t>‹#›</a:t>
            </a:fld>
            <a:endParaRPr lang="en-US"/>
          </a:p>
        </p:txBody>
      </p:sp>
    </p:spTree>
    <p:extLst>
      <p:ext uri="{BB962C8B-B14F-4D97-AF65-F5344CB8AC3E}">
        <p14:creationId xmlns:p14="http://schemas.microsoft.com/office/powerpoint/2010/main" val="316457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90D6F-CF79-43BF-ABC8-EAAB87E989C8}"/>
              </a:ext>
            </a:extLst>
          </p:cNvPr>
          <p:cNvSpPr>
            <a:spLocks noGrp="1"/>
          </p:cNvSpPr>
          <p:nvPr>
            <p:ph type="dt" sz="half" idx="10"/>
          </p:nvPr>
        </p:nvSpPr>
        <p:spPr/>
        <p:txBody>
          <a:bodyPr/>
          <a:lstStyle/>
          <a:p>
            <a:fld id="{C13122D3-8E13-462F-A25A-96A3E6A2D4BC}" type="datetimeFigureOut">
              <a:rPr lang="en-US" smtClean="0"/>
              <a:t>5/4/2021</a:t>
            </a:fld>
            <a:endParaRPr lang="en-US"/>
          </a:p>
        </p:txBody>
      </p:sp>
      <p:sp>
        <p:nvSpPr>
          <p:cNvPr id="3" name="Footer Placeholder 2">
            <a:extLst>
              <a:ext uri="{FF2B5EF4-FFF2-40B4-BE49-F238E27FC236}">
                <a16:creationId xmlns:a16="http://schemas.microsoft.com/office/drawing/2014/main" id="{BD48D503-06F2-4D97-B764-F0E97CE98E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A3977C-1782-4185-832B-437F8C43BAB2}"/>
              </a:ext>
            </a:extLst>
          </p:cNvPr>
          <p:cNvSpPr>
            <a:spLocks noGrp="1"/>
          </p:cNvSpPr>
          <p:nvPr>
            <p:ph type="sldNum" sz="quarter" idx="12"/>
          </p:nvPr>
        </p:nvSpPr>
        <p:spPr/>
        <p:txBody>
          <a:bodyPr/>
          <a:lstStyle/>
          <a:p>
            <a:fld id="{47852D63-0EA7-46BC-9093-F2F607E2C91C}" type="slidenum">
              <a:rPr lang="en-US" smtClean="0"/>
              <a:t>‹#›</a:t>
            </a:fld>
            <a:endParaRPr lang="en-US"/>
          </a:p>
        </p:txBody>
      </p:sp>
    </p:spTree>
    <p:extLst>
      <p:ext uri="{BB962C8B-B14F-4D97-AF65-F5344CB8AC3E}">
        <p14:creationId xmlns:p14="http://schemas.microsoft.com/office/powerpoint/2010/main" val="2563683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D1C4E-73F9-499C-BCFA-6F6F26763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8BEC72-61C3-46D5-9FBC-6A44DE70D4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D073D1-3930-4E8E-9112-6D4A16AB8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5BB15B-735F-4558-AB1A-9C68179E2842}"/>
              </a:ext>
            </a:extLst>
          </p:cNvPr>
          <p:cNvSpPr>
            <a:spLocks noGrp="1"/>
          </p:cNvSpPr>
          <p:nvPr>
            <p:ph type="dt" sz="half" idx="10"/>
          </p:nvPr>
        </p:nvSpPr>
        <p:spPr/>
        <p:txBody>
          <a:bodyPr/>
          <a:lstStyle/>
          <a:p>
            <a:fld id="{C13122D3-8E13-462F-A25A-96A3E6A2D4BC}" type="datetimeFigureOut">
              <a:rPr lang="en-US" smtClean="0"/>
              <a:t>5/4/2021</a:t>
            </a:fld>
            <a:endParaRPr lang="en-US"/>
          </a:p>
        </p:txBody>
      </p:sp>
      <p:sp>
        <p:nvSpPr>
          <p:cNvPr id="6" name="Footer Placeholder 5">
            <a:extLst>
              <a:ext uri="{FF2B5EF4-FFF2-40B4-BE49-F238E27FC236}">
                <a16:creationId xmlns:a16="http://schemas.microsoft.com/office/drawing/2014/main" id="{94181F6D-795F-4B40-9309-C062CD1FE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6CD9DE-40D8-4DBF-A165-CBAAD2EFB9FF}"/>
              </a:ext>
            </a:extLst>
          </p:cNvPr>
          <p:cNvSpPr>
            <a:spLocks noGrp="1"/>
          </p:cNvSpPr>
          <p:nvPr>
            <p:ph type="sldNum" sz="quarter" idx="12"/>
          </p:nvPr>
        </p:nvSpPr>
        <p:spPr/>
        <p:txBody>
          <a:bodyPr/>
          <a:lstStyle/>
          <a:p>
            <a:fld id="{47852D63-0EA7-46BC-9093-F2F607E2C91C}" type="slidenum">
              <a:rPr lang="en-US" smtClean="0"/>
              <a:t>‹#›</a:t>
            </a:fld>
            <a:endParaRPr lang="en-US"/>
          </a:p>
        </p:txBody>
      </p:sp>
    </p:spTree>
    <p:extLst>
      <p:ext uri="{BB962C8B-B14F-4D97-AF65-F5344CB8AC3E}">
        <p14:creationId xmlns:p14="http://schemas.microsoft.com/office/powerpoint/2010/main" val="712102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CCE0-882D-4171-AD42-2131CB66B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E5EAAC-D477-4AA4-B143-365C600CF5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684BFC-6AB7-40CC-AA56-6FB3BE5D2C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673E4-498A-4121-989C-44AFA3BA49C0}"/>
              </a:ext>
            </a:extLst>
          </p:cNvPr>
          <p:cNvSpPr>
            <a:spLocks noGrp="1"/>
          </p:cNvSpPr>
          <p:nvPr>
            <p:ph type="dt" sz="half" idx="10"/>
          </p:nvPr>
        </p:nvSpPr>
        <p:spPr/>
        <p:txBody>
          <a:bodyPr/>
          <a:lstStyle/>
          <a:p>
            <a:fld id="{C13122D3-8E13-462F-A25A-96A3E6A2D4BC}" type="datetimeFigureOut">
              <a:rPr lang="en-US" smtClean="0"/>
              <a:t>5/4/2021</a:t>
            </a:fld>
            <a:endParaRPr lang="en-US"/>
          </a:p>
        </p:txBody>
      </p:sp>
      <p:sp>
        <p:nvSpPr>
          <p:cNvPr id="6" name="Footer Placeholder 5">
            <a:extLst>
              <a:ext uri="{FF2B5EF4-FFF2-40B4-BE49-F238E27FC236}">
                <a16:creationId xmlns:a16="http://schemas.microsoft.com/office/drawing/2014/main" id="{408D54CE-CB8E-4D46-ABB3-9B7848D64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732C7C-2DDD-4B0D-87C2-51E4FB2B1465}"/>
              </a:ext>
            </a:extLst>
          </p:cNvPr>
          <p:cNvSpPr>
            <a:spLocks noGrp="1"/>
          </p:cNvSpPr>
          <p:nvPr>
            <p:ph type="sldNum" sz="quarter" idx="12"/>
          </p:nvPr>
        </p:nvSpPr>
        <p:spPr/>
        <p:txBody>
          <a:bodyPr/>
          <a:lstStyle/>
          <a:p>
            <a:fld id="{47852D63-0EA7-46BC-9093-F2F607E2C91C}" type="slidenum">
              <a:rPr lang="en-US" smtClean="0"/>
              <a:t>‹#›</a:t>
            </a:fld>
            <a:endParaRPr lang="en-US"/>
          </a:p>
        </p:txBody>
      </p:sp>
    </p:spTree>
    <p:extLst>
      <p:ext uri="{BB962C8B-B14F-4D97-AF65-F5344CB8AC3E}">
        <p14:creationId xmlns:p14="http://schemas.microsoft.com/office/powerpoint/2010/main" val="4229111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726AFC-D07C-4FC2-9FCF-B37746BAE1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819431-EED4-4FE1-99F3-256A9FBD4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2078E-C2AE-43F9-976E-6ADA6E0F18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122D3-8E13-462F-A25A-96A3E6A2D4BC}" type="datetimeFigureOut">
              <a:rPr lang="en-US" smtClean="0"/>
              <a:t>5/4/2021</a:t>
            </a:fld>
            <a:endParaRPr lang="en-US"/>
          </a:p>
        </p:txBody>
      </p:sp>
      <p:sp>
        <p:nvSpPr>
          <p:cNvPr id="5" name="Footer Placeholder 4">
            <a:extLst>
              <a:ext uri="{FF2B5EF4-FFF2-40B4-BE49-F238E27FC236}">
                <a16:creationId xmlns:a16="http://schemas.microsoft.com/office/drawing/2014/main" id="{4952CF52-A81B-4D72-8CAB-280FD9D786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00BD71-78A5-4D18-9AB3-DBA253003C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852D63-0EA7-46BC-9093-F2F607E2C91C}" type="slidenum">
              <a:rPr lang="en-US" smtClean="0"/>
              <a:t>‹#›</a:t>
            </a:fld>
            <a:endParaRPr lang="en-US"/>
          </a:p>
        </p:txBody>
      </p:sp>
    </p:spTree>
    <p:extLst>
      <p:ext uri="{BB962C8B-B14F-4D97-AF65-F5344CB8AC3E}">
        <p14:creationId xmlns:p14="http://schemas.microsoft.com/office/powerpoint/2010/main" val="2254689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roughtmonitor.unl.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Causes Of Drought | Jain Irrigation USA">
            <a:extLst>
              <a:ext uri="{FF2B5EF4-FFF2-40B4-BE49-F238E27FC236}">
                <a16:creationId xmlns:a16="http://schemas.microsoft.com/office/drawing/2014/main" id="{974CBB16-FBA3-4845-AAD6-3F071C77A4A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890" r="14593" b="-2"/>
          <a:stretch/>
        </p:blipFill>
        <p:spPr bwMode="auto">
          <a:xfrm>
            <a:off x="5768642" y="-1"/>
            <a:ext cx="642305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DD872-1388-449E-86AD-B0AF6A613976}"/>
              </a:ext>
            </a:extLst>
          </p:cNvPr>
          <p:cNvSpPr>
            <a:spLocks noGrp="1"/>
          </p:cNvSpPr>
          <p:nvPr>
            <p:ph type="ctrTitle"/>
          </p:nvPr>
        </p:nvSpPr>
        <p:spPr>
          <a:xfrm>
            <a:off x="-1359956" y="3083591"/>
            <a:ext cx="8143899" cy="1644592"/>
          </a:xfrm>
        </p:spPr>
        <p:txBody>
          <a:bodyPr vert="horz" lIns="91440" tIns="45720" rIns="91440" bIns="45720" rtlCol="0" anchor="t">
            <a:noAutofit/>
          </a:bodyPr>
          <a:lstStyle/>
          <a:p>
            <a:pPr>
              <a:lnSpc>
                <a:spcPct val="150000"/>
              </a:lnSpc>
            </a:pPr>
            <a:br>
              <a:rPr lang="en-US" sz="2800" b="1" dirty="0">
                <a:solidFill>
                  <a:srgbClr val="000000"/>
                </a:solidFill>
                <a:latin typeface="Times New Roman" panose="02020603050405020304" pitchFamily="18" charset="0"/>
                <a:cs typeface="Times New Roman" panose="02020603050405020304" pitchFamily="18" charset="0"/>
              </a:rPr>
            </a:br>
            <a:r>
              <a:rPr lang="en-US" sz="2400" b="1" dirty="0">
                <a:solidFill>
                  <a:srgbClr val="000000"/>
                </a:solidFill>
                <a:latin typeface="Times New Roman" panose="02020603050405020304" pitchFamily="18" charset="0"/>
                <a:cs typeface="Times New Roman" panose="02020603050405020304" pitchFamily="18" charset="0"/>
              </a:rPr>
              <a:t>GGS 656  Hydrosphere</a:t>
            </a:r>
            <a:br>
              <a:rPr lang="en-US" sz="2400" b="1" dirty="0">
                <a:solidFill>
                  <a:srgbClr val="000000"/>
                </a:solidFill>
                <a:latin typeface="Times New Roman" panose="02020603050405020304" pitchFamily="18" charset="0"/>
                <a:cs typeface="Times New Roman" panose="02020603050405020304" pitchFamily="18" charset="0"/>
              </a:rPr>
            </a:br>
            <a:r>
              <a:rPr lang="en-US" sz="2400" b="1" dirty="0">
                <a:solidFill>
                  <a:srgbClr val="000000"/>
                </a:solidFill>
                <a:latin typeface="Times New Roman" panose="02020603050405020304" pitchFamily="18" charset="0"/>
                <a:cs typeface="Times New Roman" panose="02020603050405020304" pitchFamily="18" charset="0"/>
              </a:rPr>
              <a:t>Final Project</a:t>
            </a:r>
            <a:br>
              <a:rPr lang="en-US" altLang="zh-CN" sz="2400" b="1" dirty="0">
                <a:solidFill>
                  <a:srgbClr val="000000"/>
                </a:solidFill>
                <a:latin typeface="Times New Roman" panose="02020603050405020304" pitchFamily="18" charset="0"/>
                <a:cs typeface="Times New Roman" panose="02020603050405020304" pitchFamily="18" charset="0"/>
              </a:rPr>
            </a:br>
            <a:r>
              <a:rPr lang="en-US" sz="2400" b="1" dirty="0">
                <a:solidFill>
                  <a:srgbClr val="000000"/>
                </a:solidFill>
                <a:latin typeface="Times New Roman" panose="02020603050405020304" pitchFamily="18" charset="0"/>
                <a:cs typeface="Times New Roman" panose="02020603050405020304" pitchFamily="18" charset="0"/>
              </a:rPr>
              <a:t>Xiaoxuan Li</a:t>
            </a:r>
            <a:br>
              <a:rPr lang="en-US" sz="2400" b="1" dirty="0">
                <a:solidFill>
                  <a:srgbClr val="000000"/>
                </a:solidFill>
                <a:latin typeface="Times New Roman" panose="02020603050405020304" pitchFamily="18" charset="0"/>
                <a:cs typeface="Times New Roman" panose="02020603050405020304" pitchFamily="18" charset="0"/>
              </a:rPr>
            </a:br>
            <a:r>
              <a:rPr lang="en-US" sz="2400" b="1" dirty="0">
                <a:solidFill>
                  <a:srgbClr val="000000"/>
                </a:solidFill>
                <a:latin typeface="Times New Roman" panose="02020603050405020304" pitchFamily="18" charset="0"/>
                <a:cs typeface="Times New Roman" panose="02020603050405020304" pitchFamily="18" charset="0"/>
              </a:rPr>
              <a:t>March 1</a:t>
            </a:r>
            <a:r>
              <a:rPr lang="en-US" sz="2400" b="1" baseline="30000" dirty="0">
                <a:solidFill>
                  <a:srgbClr val="000000"/>
                </a:solidFill>
                <a:latin typeface="Times New Roman" panose="02020603050405020304" pitchFamily="18" charset="0"/>
                <a:cs typeface="Times New Roman" panose="02020603050405020304" pitchFamily="18" charset="0"/>
              </a:rPr>
              <a:t>st</a:t>
            </a:r>
            <a:r>
              <a:rPr lang="en-US" sz="2400" b="1" dirty="0">
                <a:solidFill>
                  <a:srgbClr val="000000"/>
                </a:solidFill>
                <a:latin typeface="Times New Roman" panose="02020603050405020304" pitchFamily="18" charset="0"/>
                <a:cs typeface="Times New Roman" panose="02020603050405020304" pitchFamily="18" charset="0"/>
              </a:rPr>
              <a:t> ,2021</a:t>
            </a:r>
            <a:br>
              <a:rPr lang="en-US" sz="2800" b="1" dirty="0">
                <a:solidFill>
                  <a:srgbClr val="000000"/>
                </a:solidFill>
                <a:latin typeface="Times New Roman" panose="02020603050405020304" pitchFamily="18" charset="0"/>
                <a:cs typeface="Times New Roman" panose="02020603050405020304" pitchFamily="18" charset="0"/>
              </a:rPr>
            </a:br>
            <a:endParaRPr lang="en-US" sz="2800" b="1" dirty="0">
              <a:solidFill>
                <a:srgbClr val="000000"/>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7AD6D31-CF0A-4F31-8C21-F3892B30DC8B}"/>
              </a:ext>
            </a:extLst>
          </p:cNvPr>
          <p:cNvSpPr txBox="1">
            <a:spLocks/>
          </p:cNvSpPr>
          <p:nvPr/>
        </p:nvSpPr>
        <p:spPr>
          <a:xfrm>
            <a:off x="-156117" y="1277305"/>
            <a:ext cx="5959247" cy="12941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3200" b="1" dirty="0">
                <a:latin typeface="Times New Roman" panose="02020603050405020304" pitchFamily="18" charset="0"/>
                <a:cs typeface="Times New Roman" panose="02020603050405020304" pitchFamily="18" charset="0"/>
              </a:rPr>
              <a:t>P</a:t>
            </a:r>
            <a:r>
              <a:rPr lang="en-US" altLang="zh-CN" sz="3200" b="1" dirty="0">
                <a:latin typeface="Times New Roman" panose="02020603050405020304" pitchFamily="18" charset="0"/>
                <a:cs typeface="Times New Roman" panose="02020603050405020304" pitchFamily="18" charset="0"/>
              </a:rPr>
              <a:t>rediction of Drought Index Based on Random Forest</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815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39CE39-E725-4C5A-936C-DDA5BB007808}"/>
              </a:ext>
            </a:extLst>
          </p:cNvPr>
          <p:cNvPicPr>
            <a:picLocks noChangeAspect="1"/>
          </p:cNvPicPr>
          <p:nvPr/>
        </p:nvPicPr>
        <p:blipFill>
          <a:blip r:embed="rId3"/>
          <a:stretch>
            <a:fillRect/>
          </a:stretch>
        </p:blipFill>
        <p:spPr>
          <a:xfrm>
            <a:off x="1946513" y="56337"/>
            <a:ext cx="8298974" cy="5984770"/>
          </a:xfrm>
          <a:prstGeom prst="rect">
            <a:avLst/>
          </a:prstGeom>
        </p:spPr>
      </p:pic>
      <p:sp>
        <p:nvSpPr>
          <p:cNvPr id="6" name="TextBox 5">
            <a:extLst>
              <a:ext uri="{FF2B5EF4-FFF2-40B4-BE49-F238E27FC236}">
                <a16:creationId xmlns:a16="http://schemas.microsoft.com/office/drawing/2014/main" id="{6C326C10-020E-476E-961D-BD1217405382}"/>
              </a:ext>
            </a:extLst>
          </p:cNvPr>
          <p:cNvSpPr txBox="1"/>
          <p:nvPr/>
        </p:nvSpPr>
        <p:spPr>
          <a:xfrm>
            <a:off x="3335576" y="6155332"/>
            <a:ext cx="6682680"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Figure 4. </a:t>
            </a:r>
            <a:r>
              <a:rPr lang="en-US" dirty="0">
                <a:latin typeface="Times New Roman" panose="02020603050405020304" pitchFamily="18" charset="0"/>
                <a:cs typeface="Times New Roman" panose="02020603050405020304" pitchFamily="18" charset="0"/>
              </a:rPr>
              <a:t>Verification of the RF performance based on test datasets</a:t>
            </a:r>
          </a:p>
          <a:p>
            <a:r>
              <a:rPr lang="en-US" dirty="0">
                <a:latin typeface="Times New Roman" panose="02020603050405020304" pitchFamily="18" charset="0"/>
                <a:cs typeface="Times New Roman" panose="02020603050405020304" pitchFamily="18" charset="0"/>
              </a:rPr>
              <a:t>(left: actual drought map; right: predicted drought map based on RF)</a:t>
            </a:r>
          </a:p>
        </p:txBody>
      </p:sp>
      <p:sp>
        <p:nvSpPr>
          <p:cNvPr id="7" name="Title 1">
            <a:extLst>
              <a:ext uri="{FF2B5EF4-FFF2-40B4-BE49-F238E27FC236}">
                <a16:creationId xmlns:a16="http://schemas.microsoft.com/office/drawing/2014/main" id="{62304AC4-B7ED-4A75-958F-7E8539500A1B}"/>
              </a:ext>
            </a:extLst>
          </p:cNvPr>
          <p:cNvSpPr>
            <a:spLocks noGrp="1"/>
          </p:cNvSpPr>
          <p:nvPr>
            <p:ph type="title"/>
          </p:nvPr>
        </p:nvSpPr>
        <p:spPr>
          <a:xfrm>
            <a:off x="234017" y="-155256"/>
            <a:ext cx="2201494" cy="1325563"/>
          </a:xfrm>
        </p:spPr>
        <p:txBody>
          <a:bodyPr>
            <a:normAutofit/>
          </a:bodyPr>
          <a:lstStyle/>
          <a:p>
            <a:r>
              <a:rPr lang="en-US" sz="3200" b="1"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814802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Diagram&#10;&#10;Description automatically generated with low confidence">
            <a:extLst>
              <a:ext uri="{FF2B5EF4-FFF2-40B4-BE49-F238E27FC236}">
                <a16:creationId xmlns:a16="http://schemas.microsoft.com/office/drawing/2014/main" id="{EFDD7989-6DC9-42D7-ABB8-0C46156B67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6552" t="68546" r="51161" b="604"/>
          <a:stretch/>
        </p:blipFill>
        <p:spPr>
          <a:xfrm>
            <a:off x="4514218" y="1461048"/>
            <a:ext cx="2717198" cy="1967952"/>
          </a:xfrm>
        </p:spPr>
      </p:pic>
      <p:pic>
        <p:nvPicPr>
          <p:cNvPr id="7" name="Picture 6">
            <a:extLst>
              <a:ext uri="{FF2B5EF4-FFF2-40B4-BE49-F238E27FC236}">
                <a16:creationId xmlns:a16="http://schemas.microsoft.com/office/drawing/2014/main" id="{62E21155-725F-4229-85E8-CB0F976FCD05}"/>
              </a:ext>
            </a:extLst>
          </p:cNvPr>
          <p:cNvPicPr>
            <a:picLocks noChangeAspect="1"/>
          </p:cNvPicPr>
          <p:nvPr/>
        </p:nvPicPr>
        <p:blipFill rotWithShape="1">
          <a:blip r:embed="rId4"/>
          <a:srcRect r="49665" b="492"/>
          <a:stretch/>
        </p:blipFill>
        <p:spPr>
          <a:xfrm>
            <a:off x="214502" y="32434"/>
            <a:ext cx="4123482" cy="5515044"/>
          </a:xfrm>
          <a:prstGeom prst="rect">
            <a:avLst/>
          </a:prstGeom>
        </p:spPr>
      </p:pic>
      <p:sp>
        <p:nvSpPr>
          <p:cNvPr id="8" name="TextBox 7">
            <a:extLst>
              <a:ext uri="{FF2B5EF4-FFF2-40B4-BE49-F238E27FC236}">
                <a16:creationId xmlns:a16="http://schemas.microsoft.com/office/drawing/2014/main" id="{4B13F18C-24DA-41A5-BAF2-6E42B25BFD29}"/>
              </a:ext>
            </a:extLst>
          </p:cNvPr>
          <p:cNvSpPr txBox="1"/>
          <p:nvPr/>
        </p:nvSpPr>
        <p:spPr>
          <a:xfrm>
            <a:off x="3499072" y="6340604"/>
            <a:ext cx="51938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Figure 5. </a:t>
            </a:r>
            <a:r>
              <a:rPr lang="en-US" dirty="0">
                <a:latin typeface="Times New Roman" panose="02020603050405020304" pitchFamily="18" charset="0"/>
                <a:cs typeface="Times New Roman" panose="02020603050405020304" pitchFamily="18" charset="0"/>
              </a:rPr>
              <a:t>Importance plot of drought related variables</a:t>
            </a:r>
          </a:p>
        </p:txBody>
      </p:sp>
      <p:pic>
        <p:nvPicPr>
          <p:cNvPr id="10" name="Content Placeholder 4" descr="Diagram&#10;&#10;Description automatically generated with low confidence">
            <a:extLst>
              <a:ext uri="{FF2B5EF4-FFF2-40B4-BE49-F238E27FC236}">
                <a16:creationId xmlns:a16="http://schemas.microsoft.com/office/drawing/2014/main" id="{28CD5069-CF88-4889-BDFC-02A9767D82F0}"/>
              </a:ext>
            </a:extLst>
          </p:cNvPr>
          <p:cNvPicPr>
            <a:picLocks noChangeAspect="1"/>
          </p:cNvPicPr>
          <p:nvPr/>
        </p:nvPicPr>
        <p:blipFill rotWithShape="1">
          <a:blip r:embed="rId3">
            <a:extLst>
              <a:ext uri="{28A0092B-C50C-407E-A947-70E740481C1C}">
                <a14:useLocalDpi xmlns:a14="http://schemas.microsoft.com/office/drawing/2010/main" val="0"/>
              </a:ext>
            </a:extLst>
          </a:blip>
          <a:srcRect r="76043" b="69429"/>
          <a:stretch/>
        </p:blipFill>
        <p:spPr>
          <a:xfrm>
            <a:off x="8909984" y="540693"/>
            <a:ext cx="2920880" cy="1950142"/>
          </a:xfrm>
          <a:prstGeom prst="rect">
            <a:avLst/>
          </a:prstGeom>
        </p:spPr>
      </p:pic>
      <p:pic>
        <p:nvPicPr>
          <p:cNvPr id="12" name="Content Placeholder 4" descr="Diagram&#10;&#10;Description automatically generated with low confidence">
            <a:extLst>
              <a:ext uri="{FF2B5EF4-FFF2-40B4-BE49-F238E27FC236}">
                <a16:creationId xmlns:a16="http://schemas.microsoft.com/office/drawing/2014/main" id="{2BF850A6-DF6C-4CB9-820A-06ADF8D41140}"/>
              </a:ext>
            </a:extLst>
          </p:cNvPr>
          <p:cNvPicPr>
            <a:picLocks noChangeAspect="1"/>
          </p:cNvPicPr>
          <p:nvPr/>
        </p:nvPicPr>
        <p:blipFill rotWithShape="1">
          <a:blip r:embed="rId3">
            <a:extLst>
              <a:ext uri="{28A0092B-C50C-407E-A947-70E740481C1C}">
                <a14:useLocalDpi xmlns:a14="http://schemas.microsoft.com/office/drawing/2010/main" val="0"/>
              </a:ext>
            </a:extLst>
          </a:blip>
          <a:srcRect l="51220" t="33798" r="25711" b="35632"/>
          <a:stretch/>
        </p:blipFill>
        <p:spPr>
          <a:xfrm>
            <a:off x="6899170" y="2984564"/>
            <a:ext cx="2812539" cy="1950142"/>
          </a:xfrm>
          <a:prstGeom prst="rect">
            <a:avLst/>
          </a:prstGeom>
        </p:spPr>
      </p:pic>
      <p:pic>
        <p:nvPicPr>
          <p:cNvPr id="11" name="Content Placeholder 4" descr="Diagram&#10;&#10;Description automatically generated with low confidence">
            <a:extLst>
              <a:ext uri="{FF2B5EF4-FFF2-40B4-BE49-F238E27FC236}">
                <a16:creationId xmlns:a16="http://schemas.microsoft.com/office/drawing/2014/main" id="{163ADA45-B00F-4BD8-B240-0677FB81F111}"/>
              </a:ext>
            </a:extLst>
          </p:cNvPr>
          <p:cNvPicPr>
            <a:picLocks noChangeAspect="1"/>
          </p:cNvPicPr>
          <p:nvPr/>
        </p:nvPicPr>
        <p:blipFill rotWithShape="1">
          <a:blip r:embed="rId3">
            <a:extLst>
              <a:ext uri="{28A0092B-C50C-407E-A947-70E740481C1C}">
                <a14:useLocalDpi xmlns:a14="http://schemas.microsoft.com/office/drawing/2010/main" val="0"/>
              </a:ext>
            </a:extLst>
          </a:blip>
          <a:srcRect t="67931" r="76469" b="-607"/>
          <a:stretch/>
        </p:blipFill>
        <p:spPr>
          <a:xfrm>
            <a:off x="9323124" y="4570460"/>
            <a:ext cx="2868876" cy="2084486"/>
          </a:xfrm>
          <a:prstGeom prst="rect">
            <a:avLst/>
          </a:prstGeom>
        </p:spPr>
      </p:pic>
      <p:sp>
        <p:nvSpPr>
          <p:cNvPr id="16" name="Title 1">
            <a:extLst>
              <a:ext uri="{FF2B5EF4-FFF2-40B4-BE49-F238E27FC236}">
                <a16:creationId xmlns:a16="http://schemas.microsoft.com/office/drawing/2014/main" id="{7C95362F-B712-440E-AF26-D83630E958B0}"/>
              </a:ext>
            </a:extLst>
          </p:cNvPr>
          <p:cNvSpPr>
            <a:spLocks noGrp="1"/>
          </p:cNvSpPr>
          <p:nvPr>
            <p:ph type="title"/>
          </p:nvPr>
        </p:nvSpPr>
        <p:spPr>
          <a:xfrm>
            <a:off x="5256716" y="-226670"/>
            <a:ext cx="1321764" cy="1325563"/>
          </a:xfrm>
        </p:spPr>
        <p:txBody>
          <a:bodyPr>
            <a:normAutofit/>
          </a:bodyPr>
          <a:lstStyle/>
          <a:p>
            <a:r>
              <a:rPr lang="en-US" sz="3200" b="1" dirty="0">
                <a:latin typeface="Times New Roman" panose="02020603050405020304" pitchFamily="18" charset="0"/>
                <a:cs typeface="Times New Roman" panose="02020603050405020304" pitchFamily="18" charset="0"/>
              </a:rPr>
              <a:t>Result</a:t>
            </a:r>
          </a:p>
        </p:txBody>
      </p:sp>
      <p:sp>
        <p:nvSpPr>
          <p:cNvPr id="18" name="TextBox 17">
            <a:extLst>
              <a:ext uri="{FF2B5EF4-FFF2-40B4-BE49-F238E27FC236}">
                <a16:creationId xmlns:a16="http://schemas.microsoft.com/office/drawing/2014/main" id="{35E143CA-BB32-4ECC-9612-05369483D205}"/>
              </a:ext>
            </a:extLst>
          </p:cNvPr>
          <p:cNvSpPr txBox="1"/>
          <p:nvPr/>
        </p:nvSpPr>
        <p:spPr>
          <a:xfrm>
            <a:off x="5917598" y="5500197"/>
            <a:ext cx="3269738" cy="584775"/>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Top 3 important factor: soil moisture, windspeed, and burn index.</a:t>
            </a:r>
          </a:p>
        </p:txBody>
      </p:sp>
      <p:sp>
        <p:nvSpPr>
          <p:cNvPr id="19" name="TextBox 18">
            <a:extLst>
              <a:ext uri="{FF2B5EF4-FFF2-40B4-BE49-F238E27FC236}">
                <a16:creationId xmlns:a16="http://schemas.microsoft.com/office/drawing/2014/main" id="{2CAD7E16-F973-47F9-B717-6D0069E145EB}"/>
              </a:ext>
            </a:extLst>
          </p:cNvPr>
          <p:cNvSpPr txBox="1"/>
          <p:nvPr/>
        </p:nvSpPr>
        <p:spPr>
          <a:xfrm>
            <a:off x="852272" y="5500197"/>
            <a:ext cx="4299716"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IncMSE</a:t>
            </a:r>
            <a:r>
              <a:rPr lang="en-US" sz="1600" dirty="0">
                <a:latin typeface="Times New Roman" panose="02020603050405020304" pitchFamily="18" charset="0"/>
                <a:cs typeface="Times New Roman" panose="02020603050405020304" pitchFamily="18" charset="0"/>
              </a:rPr>
              <a:t> is the most robust and informative measure, which shows how much the model accuracy decreases if we leave out that variable.</a:t>
            </a:r>
          </a:p>
        </p:txBody>
      </p:sp>
    </p:spTree>
    <p:extLst>
      <p:ext uri="{BB962C8B-B14F-4D97-AF65-F5344CB8AC3E}">
        <p14:creationId xmlns:p14="http://schemas.microsoft.com/office/powerpoint/2010/main" val="4246269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F7CE866-3AB1-48EB-B8CD-26E9C5D4A3D1}"/>
              </a:ext>
            </a:extLst>
          </p:cNvPr>
          <p:cNvGraphicFramePr>
            <a:graphicFrameLocks noGrp="1"/>
          </p:cNvGraphicFramePr>
          <p:nvPr>
            <p:extLst>
              <p:ext uri="{D42A27DB-BD31-4B8C-83A1-F6EECF244321}">
                <p14:modId xmlns:p14="http://schemas.microsoft.com/office/powerpoint/2010/main" val="1568517185"/>
              </p:ext>
            </p:extLst>
          </p:nvPr>
        </p:nvGraphicFramePr>
        <p:xfrm>
          <a:off x="2844799" y="3146493"/>
          <a:ext cx="6502400" cy="2225040"/>
        </p:xfrm>
        <a:graphic>
          <a:graphicData uri="http://schemas.openxmlformats.org/drawingml/2006/table">
            <a:tbl>
              <a:tblPr firstRow="1" bandRow="1">
                <a:tableStyleId>{9D7B26C5-4107-4FEC-AEDC-1716B250A1EF}</a:tableStyleId>
              </a:tblPr>
              <a:tblGrid>
                <a:gridCol w="1625600">
                  <a:extLst>
                    <a:ext uri="{9D8B030D-6E8A-4147-A177-3AD203B41FA5}">
                      <a16:colId xmlns:a16="http://schemas.microsoft.com/office/drawing/2014/main" val="2446317811"/>
                    </a:ext>
                  </a:extLst>
                </a:gridCol>
                <a:gridCol w="1625600">
                  <a:extLst>
                    <a:ext uri="{9D8B030D-6E8A-4147-A177-3AD203B41FA5}">
                      <a16:colId xmlns:a16="http://schemas.microsoft.com/office/drawing/2014/main" val="3778609852"/>
                    </a:ext>
                  </a:extLst>
                </a:gridCol>
                <a:gridCol w="1625600">
                  <a:extLst>
                    <a:ext uri="{9D8B030D-6E8A-4147-A177-3AD203B41FA5}">
                      <a16:colId xmlns:a16="http://schemas.microsoft.com/office/drawing/2014/main" val="1231875072"/>
                    </a:ext>
                  </a:extLst>
                </a:gridCol>
                <a:gridCol w="1625600">
                  <a:extLst>
                    <a:ext uri="{9D8B030D-6E8A-4147-A177-3AD203B41FA5}">
                      <a16:colId xmlns:a16="http://schemas.microsoft.com/office/drawing/2014/main" val="1982212728"/>
                    </a:ext>
                  </a:extLst>
                </a:gridCol>
              </a:tblGrid>
              <a:tr h="370840">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Method</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R</a:t>
                      </a:r>
                      <a:r>
                        <a:rPr lang="en-US" sz="1800" kern="1200" baseline="30000" dirty="0">
                          <a:solidFill>
                            <a:schemeClr val="tx1"/>
                          </a:solidFill>
                          <a:latin typeface="Times New Roman" panose="02020603050405020304" pitchFamily="18" charset="0"/>
                          <a:ea typeface="+mn-ea"/>
                          <a:cs typeface="Times New Roman" panose="02020603050405020304" pitchFamily="18" charset="0"/>
                        </a:rPr>
                        <a:t>2</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MAE</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RMSE</a:t>
                      </a:r>
                    </a:p>
                  </a:txBody>
                  <a:tcPr>
                    <a:solidFill>
                      <a:schemeClr val="bg1"/>
                    </a:solidFill>
                  </a:tcPr>
                </a:tc>
                <a:extLst>
                  <a:ext uri="{0D108BD9-81ED-4DB2-BD59-A6C34878D82A}">
                    <a16:rowId xmlns:a16="http://schemas.microsoft.com/office/drawing/2014/main" val="1756485979"/>
                  </a:ext>
                </a:extLst>
              </a:tr>
              <a:tr h="370840">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RF [9]</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0.983</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0.041</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0.078</a:t>
                      </a:r>
                    </a:p>
                  </a:txBody>
                  <a:tcPr>
                    <a:solidFill>
                      <a:schemeClr val="bg1"/>
                    </a:solidFill>
                  </a:tcPr>
                </a:tc>
                <a:extLst>
                  <a:ext uri="{0D108BD9-81ED-4DB2-BD59-A6C34878D82A}">
                    <a16:rowId xmlns:a16="http://schemas.microsoft.com/office/drawing/2014/main" val="4063829955"/>
                  </a:ext>
                </a:extLst>
              </a:tr>
              <a:tr h="370840">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RPART [10]</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0.737</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0.229</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0.303</a:t>
                      </a:r>
                    </a:p>
                  </a:txBody>
                  <a:tcPr>
                    <a:solidFill>
                      <a:schemeClr val="bg1"/>
                    </a:solidFill>
                  </a:tcPr>
                </a:tc>
                <a:extLst>
                  <a:ext uri="{0D108BD9-81ED-4DB2-BD59-A6C34878D82A}">
                    <a16:rowId xmlns:a16="http://schemas.microsoft.com/office/drawing/2014/main" val="1467150251"/>
                  </a:ext>
                </a:extLst>
              </a:tr>
              <a:tr h="370840">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SVM [11]</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0.848</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0.162</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0.228</a:t>
                      </a:r>
                    </a:p>
                  </a:txBody>
                  <a:tcPr>
                    <a:solidFill>
                      <a:schemeClr val="bg1"/>
                    </a:solidFill>
                  </a:tcPr>
                </a:tc>
                <a:extLst>
                  <a:ext uri="{0D108BD9-81ED-4DB2-BD59-A6C34878D82A}">
                    <a16:rowId xmlns:a16="http://schemas.microsoft.com/office/drawing/2014/main" val="242676347"/>
                  </a:ext>
                </a:extLst>
              </a:tr>
              <a:tr h="370840">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ANN [12]</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0.755</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0.219</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0.289</a:t>
                      </a:r>
                    </a:p>
                  </a:txBody>
                  <a:tcPr>
                    <a:solidFill>
                      <a:schemeClr val="bg1"/>
                    </a:solidFill>
                  </a:tcPr>
                </a:tc>
                <a:extLst>
                  <a:ext uri="{0D108BD9-81ED-4DB2-BD59-A6C34878D82A}">
                    <a16:rowId xmlns:a16="http://schemas.microsoft.com/office/drawing/2014/main" val="1863411377"/>
                  </a:ext>
                </a:extLst>
              </a:tr>
              <a:tr h="370840">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GLM [13]</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0.666</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0.254</a:t>
                      </a:r>
                    </a:p>
                  </a:txBody>
                  <a:tcPr>
                    <a:solidFill>
                      <a:schemeClr val="bg1"/>
                    </a:solidFill>
                  </a:tcPr>
                </a:tc>
                <a:tc>
                  <a:txBody>
                    <a:bodyPr/>
                    <a:lstStyle/>
                    <a:p>
                      <a:pPr algn="ctr"/>
                      <a:r>
                        <a:rPr lang="en-US" sz="1800" kern="1200" dirty="0">
                          <a:solidFill>
                            <a:schemeClr val="tx1"/>
                          </a:solidFill>
                          <a:latin typeface="Times New Roman" panose="02020603050405020304" pitchFamily="18" charset="0"/>
                          <a:ea typeface="+mn-ea"/>
                          <a:cs typeface="Times New Roman" panose="02020603050405020304" pitchFamily="18" charset="0"/>
                        </a:rPr>
                        <a:t>0.338</a:t>
                      </a:r>
                    </a:p>
                  </a:txBody>
                  <a:tcPr>
                    <a:solidFill>
                      <a:schemeClr val="bg1"/>
                    </a:solidFill>
                  </a:tcPr>
                </a:tc>
                <a:extLst>
                  <a:ext uri="{0D108BD9-81ED-4DB2-BD59-A6C34878D82A}">
                    <a16:rowId xmlns:a16="http://schemas.microsoft.com/office/drawing/2014/main" val="1780135813"/>
                  </a:ext>
                </a:extLst>
              </a:tr>
            </a:tbl>
          </a:graphicData>
        </a:graphic>
      </p:graphicFrame>
      <p:sp>
        <p:nvSpPr>
          <p:cNvPr id="5" name="TextBox 4">
            <a:extLst>
              <a:ext uri="{FF2B5EF4-FFF2-40B4-BE49-F238E27FC236}">
                <a16:creationId xmlns:a16="http://schemas.microsoft.com/office/drawing/2014/main" id="{AF880138-9484-4495-957F-F71CC357A005}"/>
              </a:ext>
            </a:extLst>
          </p:cNvPr>
          <p:cNvSpPr txBox="1"/>
          <p:nvPr/>
        </p:nvSpPr>
        <p:spPr>
          <a:xfrm>
            <a:off x="3568858" y="2631388"/>
            <a:ext cx="505428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Table 2. </a:t>
            </a:r>
            <a:r>
              <a:rPr lang="en-US" dirty="0">
                <a:latin typeface="Times New Roman" panose="02020603050405020304" pitchFamily="18" charset="0"/>
                <a:cs typeface="Times New Roman" panose="02020603050405020304" pitchFamily="18" charset="0"/>
              </a:rPr>
              <a:t>Comparison of machine learning algorithms</a:t>
            </a:r>
          </a:p>
        </p:txBody>
      </p:sp>
      <p:sp>
        <p:nvSpPr>
          <p:cNvPr id="18" name="Title 1">
            <a:extLst>
              <a:ext uri="{FF2B5EF4-FFF2-40B4-BE49-F238E27FC236}">
                <a16:creationId xmlns:a16="http://schemas.microsoft.com/office/drawing/2014/main" id="{E69A9691-326E-4752-94BA-5E768AD38D73}"/>
              </a:ext>
            </a:extLst>
          </p:cNvPr>
          <p:cNvSpPr>
            <a:spLocks noGrp="1"/>
          </p:cNvSpPr>
          <p:nvPr>
            <p:ph type="title"/>
          </p:nvPr>
        </p:nvSpPr>
        <p:spPr>
          <a:xfrm>
            <a:off x="234017" y="-155256"/>
            <a:ext cx="2201494" cy="1325563"/>
          </a:xfrm>
        </p:spPr>
        <p:txBody>
          <a:bodyPr>
            <a:normAutofit/>
          </a:bodyPr>
          <a:lstStyle/>
          <a:p>
            <a:r>
              <a:rPr lang="en-US" sz="3200" b="1" dirty="0">
                <a:latin typeface="Times New Roman" panose="02020603050405020304" pitchFamily="18" charset="0"/>
                <a:cs typeface="Times New Roman" panose="02020603050405020304" pitchFamily="18" charset="0"/>
              </a:rPr>
              <a:t>Result</a:t>
            </a:r>
          </a:p>
        </p:txBody>
      </p:sp>
      <p:sp>
        <p:nvSpPr>
          <p:cNvPr id="19" name="TextBox 18">
            <a:extLst>
              <a:ext uri="{FF2B5EF4-FFF2-40B4-BE49-F238E27FC236}">
                <a16:creationId xmlns:a16="http://schemas.microsoft.com/office/drawing/2014/main" id="{4B3FDC26-0BCC-49BA-810C-D2E71D24D768}"/>
              </a:ext>
            </a:extLst>
          </p:cNvPr>
          <p:cNvSpPr txBox="1"/>
          <p:nvPr/>
        </p:nvSpPr>
        <p:spPr>
          <a:xfrm>
            <a:off x="1966256" y="5452537"/>
            <a:ext cx="8486632" cy="1077218"/>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Note: </a:t>
            </a:r>
            <a:r>
              <a:rPr lang="en-US" sz="1600" dirty="0">
                <a:latin typeface="Times New Roman" panose="02020603050405020304" pitchFamily="18" charset="0"/>
                <a:cs typeface="Times New Roman" panose="02020603050405020304" pitchFamily="18" charset="0"/>
              </a:rPr>
              <a:t>machine learning methods listed above refer to Random Forest (RF, 100 trees), R Recursive Partitioning and Regression Trees (</a:t>
            </a:r>
            <a:r>
              <a:rPr lang="en-US" sz="1600" kern="1200" dirty="0">
                <a:solidFill>
                  <a:schemeClr val="tx1"/>
                </a:solidFill>
                <a:latin typeface="Times New Roman" panose="02020603050405020304" pitchFamily="18" charset="0"/>
                <a:ea typeface="+mn-ea"/>
                <a:cs typeface="Times New Roman" panose="02020603050405020304" pitchFamily="18" charset="0"/>
              </a:rPr>
              <a:t>RPART</a:t>
            </a:r>
            <a:r>
              <a:rPr lang="en-US" sz="1600" dirty="0">
                <a:latin typeface="Times New Roman" panose="02020603050405020304" pitchFamily="18" charset="0"/>
                <a:cs typeface="Times New Roman" panose="02020603050405020304" pitchFamily="18" charset="0"/>
              </a:rPr>
              <a:t>), Support Vector Machine (SVM), Artificial Neural Network (ANN), Generalized Linear Models (GLM). To compromise between performance and quality, resample process was applied to some time-consuming algorithms like RF and SVM.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873DE0-8053-47B6-B8BD-31BEA69E7EDB}"/>
                  </a:ext>
                </a:extLst>
              </p:cNvPr>
              <p:cNvSpPr txBox="1"/>
              <p:nvPr/>
            </p:nvSpPr>
            <p:spPr>
              <a:xfrm>
                <a:off x="6897922" y="727568"/>
                <a:ext cx="2424742" cy="8198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600">
                          <a:latin typeface="Cambria Math" panose="02040503050406030204" pitchFamily="18" charset="0"/>
                          <a:cs typeface="Times New Roman" panose="02020603050405020304" pitchFamily="18" charset="0"/>
                        </a:rPr>
                        <m:t>RMSE</m:t>
                      </m:r>
                      <m:r>
                        <a:rPr lang="en-US" sz="1600">
                          <a:latin typeface="Cambria Math" panose="02040503050406030204" pitchFamily="18" charset="0"/>
                          <a:cs typeface="Times New Roman" panose="02020603050405020304" pitchFamily="18" charset="0"/>
                        </a:rPr>
                        <m:t>=</m:t>
                      </m:r>
                      <m:rad>
                        <m:radPr>
                          <m:degHide m:val="on"/>
                          <m:ctrlPr>
                            <a:rPr lang="en-US" sz="1600" i="1">
                              <a:latin typeface="Cambria Math" panose="02040503050406030204" pitchFamily="18" charset="0"/>
                              <a:cs typeface="Times New Roman" panose="02020603050405020304" pitchFamily="18" charset="0"/>
                            </a:rPr>
                          </m:ctrlPr>
                        </m:radPr>
                        <m:deg/>
                        <m:e>
                          <m:r>
                            <a:rPr lang="en-US" sz="1600">
                              <a:latin typeface="Cambria Math" panose="02040503050406030204" pitchFamily="18" charset="0"/>
                              <a:cs typeface="Times New Roman" panose="02020603050405020304" pitchFamily="18" charset="0"/>
                            </a:rPr>
                            <m:t> </m:t>
                          </m:r>
                          <m:f>
                            <m:fPr>
                              <m:ctrlPr>
                                <a:rPr lang="en-US" sz="1600" i="1">
                                  <a:latin typeface="Cambria Math" panose="02040503050406030204" pitchFamily="18" charset="0"/>
                                  <a:cs typeface="Times New Roman" panose="02020603050405020304" pitchFamily="18" charset="0"/>
                                </a:rPr>
                              </m:ctrlPr>
                            </m:fPr>
                            <m:num>
                              <m:sSup>
                                <m:sSupPr>
                                  <m:ctrlPr>
                                    <a:rPr lang="en-US" sz="1600" i="1">
                                      <a:latin typeface="Cambria Math" panose="02040503050406030204" pitchFamily="18" charset="0"/>
                                      <a:cs typeface="Times New Roman" panose="02020603050405020304" pitchFamily="18" charset="0"/>
                                    </a:rPr>
                                  </m:ctrlPr>
                                </m:sSupPr>
                                <m:e>
                                  <m:d>
                                    <m:dPr>
                                      <m:ctrlPr>
                                        <a:rPr lang="en-US" sz="1600" i="1">
                                          <a:latin typeface="Cambria Math" panose="02040503050406030204" pitchFamily="18" charset="0"/>
                                          <a:cs typeface="Times New Roman" panose="02020603050405020304" pitchFamily="18" charset="0"/>
                                        </a:rPr>
                                      </m:ctrlPr>
                                    </m:dPr>
                                    <m:e>
                                      <m:nary>
                                        <m:naryPr>
                                          <m:chr m:val="∑"/>
                                          <m:limLoc m:val="undOvr"/>
                                          <m:ctrlPr>
                                            <a:rPr lang="en-US" sz="1600" i="1">
                                              <a:latin typeface="Cambria Math" panose="02040503050406030204" pitchFamily="18" charset="0"/>
                                              <a:cs typeface="Times New Roman" panose="02020603050405020304" pitchFamily="18" charset="0"/>
                                            </a:rPr>
                                          </m:ctrlPr>
                                        </m:naryPr>
                                        <m:sub>
                                          <m:r>
                                            <m:rPr>
                                              <m:sty m:val="p"/>
                                            </m:rPr>
                                            <a:rPr lang="en-US" sz="1600">
                                              <a:latin typeface="Cambria Math" panose="02040503050406030204" pitchFamily="18" charset="0"/>
                                              <a:cs typeface="Times New Roman" panose="02020603050405020304" pitchFamily="18" charset="0"/>
                                            </a:rPr>
                                            <m:t>i</m:t>
                                          </m:r>
                                          <m:r>
                                            <a:rPr lang="en-US" sz="1600">
                                              <a:latin typeface="Cambria Math" panose="02040503050406030204" pitchFamily="18" charset="0"/>
                                              <a:cs typeface="Times New Roman" panose="02020603050405020304" pitchFamily="18" charset="0"/>
                                            </a:rPr>
                                            <m:t>=1</m:t>
                                          </m:r>
                                        </m:sub>
                                        <m:sup>
                                          <m:r>
                                            <m:rPr>
                                              <m:sty m:val="p"/>
                                            </m:rPr>
                                            <a:rPr lang="en-US" sz="1600">
                                              <a:latin typeface="Cambria Math" panose="02040503050406030204" pitchFamily="18" charset="0"/>
                                              <a:cs typeface="Times New Roman" panose="02020603050405020304" pitchFamily="18" charset="0"/>
                                            </a:rPr>
                                            <m:t>n</m:t>
                                          </m:r>
                                        </m:sup>
                                        <m:e>
                                          <m:sSub>
                                            <m:sSubPr>
                                              <m:ctrlPr>
                                                <a:rPr lang="en-US" sz="1600" i="1">
                                                  <a:latin typeface="Cambria Math" panose="02040503050406030204" pitchFamily="18" charset="0"/>
                                                  <a:cs typeface="Times New Roman" panose="02020603050405020304" pitchFamily="18" charset="0"/>
                                                </a:rPr>
                                              </m:ctrlPr>
                                            </m:sSubPr>
                                            <m:e>
                                              <m:r>
                                                <a:rPr lang="en-US" sz="1600">
                                                  <a:latin typeface="Cambria Math" panose="02040503050406030204" pitchFamily="18" charset="0"/>
                                                  <a:cs typeface="Times New Roman" panose="02020603050405020304" pitchFamily="18" charset="0"/>
                                                </a:rPr>
                                                <m:t>∆</m:t>
                                              </m:r>
                                              <m:r>
                                                <a:rPr lang="en-US" sz="1600">
                                                  <a:latin typeface="Cambria Math" panose="02040503050406030204" pitchFamily="18" charset="0"/>
                                                  <a:cs typeface="Times New Roman" panose="02020603050405020304" pitchFamily="18" charset="0"/>
                                                </a:rPr>
                                                <m:t>𝐷</m:t>
                                              </m:r>
                                            </m:e>
                                            <m:sub>
                                              <m:r>
                                                <m:rPr>
                                                  <m:sty m:val="p"/>
                                                </m:rPr>
                                                <a:rPr lang="en-US" sz="1600">
                                                  <a:latin typeface="Cambria Math" panose="02040503050406030204" pitchFamily="18" charset="0"/>
                                                  <a:cs typeface="Times New Roman" panose="02020603050405020304" pitchFamily="18" charset="0"/>
                                                </a:rPr>
                                                <m:t>i</m:t>
                                              </m:r>
                                            </m:sub>
                                          </m:sSub>
                                        </m:e>
                                      </m:nary>
                                    </m:e>
                                  </m:d>
                                </m:e>
                                <m:sup>
                                  <m:r>
                                    <a:rPr lang="en-US" sz="1600">
                                      <a:latin typeface="Cambria Math" panose="02040503050406030204" pitchFamily="18" charset="0"/>
                                      <a:cs typeface="Times New Roman" panose="02020603050405020304" pitchFamily="18" charset="0"/>
                                    </a:rPr>
                                    <m:t>2</m:t>
                                  </m:r>
                                </m:sup>
                              </m:sSup>
                            </m:num>
                            <m:den>
                              <m:r>
                                <m:rPr>
                                  <m:sty m:val="p"/>
                                </m:rPr>
                                <a:rPr lang="en-US" sz="1600">
                                  <a:latin typeface="Cambria Math" panose="02040503050406030204" pitchFamily="18" charset="0"/>
                                  <a:cs typeface="Times New Roman" panose="02020603050405020304" pitchFamily="18" charset="0"/>
                                </a:rPr>
                                <m:t>n</m:t>
                              </m:r>
                            </m:den>
                          </m:f>
                        </m:e>
                      </m:rad>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67873DE0-8053-47B6-B8BD-31BEA69E7EDB}"/>
                  </a:ext>
                </a:extLst>
              </p:cNvPr>
              <p:cNvSpPr txBox="1">
                <a:spLocks noRot="1" noChangeAspect="1" noMove="1" noResize="1" noEditPoints="1" noAdjustHandles="1" noChangeArrowheads="1" noChangeShapeType="1" noTextEdit="1"/>
              </p:cNvSpPr>
              <p:nvPr/>
            </p:nvSpPr>
            <p:spPr>
              <a:xfrm>
                <a:off x="6897922" y="727568"/>
                <a:ext cx="2424742" cy="8198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B8848C-7B22-4262-8D0B-D49DAE0E1BE9}"/>
                  </a:ext>
                </a:extLst>
              </p:cNvPr>
              <p:cNvSpPr txBox="1"/>
              <p:nvPr/>
            </p:nvSpPr>
            <p:spPr>
              <a:xfrm>
                <a:off x="4179614" y="921249"/>
                <a:ext cx="2994644" cy="5686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600">
                          <a:latin typeface="Cambria Math" panose="02040503050406030204" pitchFamily="18" charset="0"/>
                          <a:cs typeface="Times New Roman" panose="02020603050405020304" pitchFamily="18" charset="0"/>
                        </a:rPr>
                        <m:t>MAE</m:t>
                      </m:r>
                      <m:r>
                        <a:rPr lang="en-US" sz="1600">
                          <a:latin typeface="Cambria Math" panose="02040503050406030204" pitchFamily="18" charset="0"/>
                          <a:cs typeface="Times New Roman" panose="02020603050405020304" pitchFamily="18" charset="0"/>
                        </a:rPr>
                        <m:t>= </m:t>
                      </m:r>
                      <m:f>
                        <m:fPr>
                          <m:ctrlPr>
                            <a:rPr lang="en-US" sz="1600" i="1">
                              <a:latin typeface="Cambria Math" panose="02040503050406030204" pitchFamily="18" charset="0"/>
                              <a:cs typeface="Times New Roman" panose="02020603050405020304" pitchFamily="18" charset="0"/>
                            </a:rPr>
                          </m:ctrlPr>
                        </m:fPr>
                        <m:num>
                          <m:nary>
                            <m:naryPr>
                              <m:chr m:val="∑"/>
                              <m:subHide m:val="on"/>
                              <m:supHide m:val="on"/>
                              <m:ctrlPr>
                                <a:rPr lang="en-US" sz="1600" i="1">
                                  <a:latin typeface="Cambria Math" panose="02040503050406030204" pitchFamily="18" charset="0"/>
                                  <a:cs typeface="Times New Roman" panose="02020603050405020304" pitchFamily="18" charset="0"/>
                                </a:rPr>
                              </m:ctrlPr>
                            </m:naryPr>
                            <m:sub/>
                            <m:sup/>
                            <m:e>
                              <m:r>
                                <m:rPr>
                                  <m:sty m:val="p"/>
                                </m:rPr>
                                <a:rPr lang="en-US" sz="1600">
                                  <a:latin typeface="Cambria Math" panose="02040503050406030204" pitchFamily="18" charset="0"/>
                                  <a:cs typeface="Times New Roman" panose="02020603050405020304" pitchFamily="18" charset="0"/>
                                </a:rPr>
                                <m:t>abs</m:t>
                              </m:r>
                              <m:d>
                                <m:dPr>
                                  <m:ctrlPr>
                                    <a:rPr lang="en-US" sz="1600" i="1">
                                      <a:latin typeface="Cambria Math" panose="02040503050406030204" pitchFamily="18" charset="0"/>
                                      <a:cs typeface="Times New Roman" panose="02020603050405020304" pitchFamily="18" charset="0"/>
                                    </a:rPr>
                                  </m:ctrlPr>
                                </m:dPr>
                                <m:e>
                                  <m:nary>
                                    <m:naryPr>
                                      <m:chr m:val="∑"/>
                                      <m:limLoc m:val="undOvr"/>
                                      <m:ctrlPr>
                                        <a:rPr lang="en-US" sz="1600" i="1">
                                          <a:latin typeface="Cambria Math" panose="02040503050406030204" pitchFamily="18" charset="0"/>
                                          <a:cs typeface="Times New Roman" panose="02020603050405020304" pitchFamily="18" charset="0"/>
                                        </a:rPr>
                                      </m:ctrlPr>
                                    </m:naryPr>
                                    <m:sub>
                                      <m:r>
                                        <m:rPr>
                                          <m:sty m:val="p"/>
                                        </m:rPr>
                                        <a:rPr lang="en-US" sz="1600">
                                          <a:latin typeface="Cambria Math" panose="02040503050406030204" pitchFamily="18" charset="0"/>
                                          <a:cs typeface="Times New Roman" panose="02020603050405020304" pitchFamily="18" charset="0"/>
                                        </a:rPr>
                                        <m:t>i</m:t>
                                      </m:r>
                                      <m:r>
                                        <a:rPr lang="en-US" sz="1600">
                                          <a:latin typeface="Cambria Math" panose="02040503050406030204" pitchFamily="18" charset="0"/>
                                          <a:cs typeface="Times New Roman" panose="02020603050405020304" pitchFamily="18" charset="0"/>
                                        </a:rPr>
                                        <m:t>=1</m:t>
                                      </m:r>
                                    </m:sub>
                                    <m:sup>
                                      <m:r>
                                        <m:rPr>
                                          <m:sty m:val="p"/>
                                        </m:rPr>
                                        <a:rPr lang="en-US" sz="1600">
                                          <a:latin typeface="Cambria Math" panose="02040503050406030204" pitchFamily="18" charset="0"/>
                                          <a:cs typeface="Times New Roman" panose="02020603050405020304" pitchFamily="18" charset="0"/>
                                        </a:rPr>
                                        <m:t>n</m:t>
                                      </m:r>
                                    </m:sup>
                                    <m:e>
                                      <m:sSub>
                                        <m:sSubPr>
                                          <m:ctrlPr>
                                            <a:rPr lang="en-US" sz="1600" i="1">
                                              <a:latin typeface="Cambria Math" panose="02040503050406030204" pitchFamily="18" charset="0"/>
                                              <a:cs typeface="Times New Roman" panose="02020603050405020304" pitchFamily="18" charset="0"/>
                                            </a:rPr>
                                          </m:ctrlPr>
                                        </m:sSubPr>
                                        <m:e>
                                          <m:r>
                                            <a:rPr lang="en-US" sz="1600">
                                              <a:latin typeface="Cambria Math" panose="02040503050406030204" pitchFamily="18" charset="0"/>
                                              <a:cs typeface="Times New Roman" panose="02020603050405020304" pitchFamily="18" charset="0"/>
                                            </a:rPr>
                                            <m:t>∆</m:t>
                                          </m:r>
                                          <m:r>
                                            <a:rPr lang="en-US" sz="1600">
                                              <a:latin typeface="Cambria Math" panose="02040503050406030204" pitchFamily="18" charset="0"/>
                                              <a:cs typeface="Times New Roman" panose="02020603050405020304" pitchFamily="18" charset="0"/>
                                            </a:rPr>
                                            <m:t>𝐷</m:t>
                                          </m:r>
                                        </m:e>
                                        <m:sub>
                                          <m:r>
                                            <m:rPr>
                                              <m:sty m:val="p"/>
                                            </m:rPr>
                                            <a:rPr lang="en-US" sz="1600">
                                              <a:latin typeface="Cambria Math" panose="02040503050406030204" pitchFamily="18" charset="0"/>
                                              <a:cs typeface="Times New Roman" panose="02020603050405020304" pitchFamily="18" charset="0"/>
                                            </a:rPr>
                                            <m:t>i</m:t>
                                          </m:r>
                                        </m:sub>
                                      </m:sSub>
                                    </m:e>
                                  </m:nary>
                                </m:e>
                              </m:d>
                            </m:e>
                          </m:nary>
                        </m:num>
                        <m:den>
                          <m:r>
                            <m:rPr>
                              <m:sty m:val="p"/>
                            </m:rPr>
                            <a:rPr lang="en-US" sz="1600">
                              <a:latin typeface="Cambria Math" panose="02040503050406030204" pitchFamily="18" charset="0"/>
                              <a:cs typeface="Times New Roman" panose="02020603050405020304" pitchFamily="18" charset="0"/>
                            </a:rPr>
                            <m:t>n</m:t>
                          </m:r>
                        </m:den>
                      </m:f>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87B8848C-7B22-4262-8D0B-D49DAE0E1BE9}"/>
                  </a:ext>
                </a:extLst>
              </p:cNvPr>
              <p:cNvSpPr txBox="1">
                <a:spLocks noRot="1" noChangeAspect="1" noMove="1" noResize="1" noEditPoints="1" noAdjustHandles="1" noChangeArrowheads="1" noChangeShapeType="1" noTextEdit="1"/>
              </p:cNvSpPr>
              <p:nvPr/>
            </p:nvSpPr>
            <p:spPr>
              <a:xfrm>
                <a:off x="4179614" y="921249"/>
                <a:ext cx="2994644" cy="5686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DF1A60-9936-404B-A3DF-7ED20E08096C}"/>
                  </a:ext>
                </a:extLst>
              </p:cNvPr>
              <p:cNvSpPr txBox="1"/>
              <p:nvPr/>
            </p:nvSpPr>
            <p:spPr>
              <a:xfrm>
                <a:off x="2293964" y="1010183"/>
                <a:ext cx="228894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𝐷</m:t>
                      </m:r>
                      <m:r>
                        <a:rPr lang="en-US" sz="1800" b="0" i="0"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𝐷</m:t>
                          </m:r>
                        </m:e>
                        <m:sub>
                          <m:r>
                            <a:rPr lang="en-US" sz="1800" b="0" i="1" smtClean="0">
                              <a:latin typeface="Cambria Math" panose="02040503050406030204" pitchFamily="18" charset="0"/>
                              <a:cs typeface="Times New Roman" panose="02020603050405020304" pitchFamily="18" charset="0"/>
                            </a:rPr>
                            <m:t>𝑟𝑒𝑎𝑙</m:t>
                          </m:r>
                        </m:sub>
                      </m:sSub>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𝐷</m:t>
                          </m:r>
                        </m:e>
                        <m:sub>
                          <m:r>
                            <a:rPr lang="en-US" sz="1800" b="0" i="1" smtClean="0">
                              <a:latin typeface="Cambria Math" panose="02040503050406030204" pitchFamily="18" charset="0"/>
                              <a:cs typeface="Times New Roman" panose="02020603050405020304" pitchFamily="18" charset="0"/>
                            </a:rPr>
                            <m:t>𝑝𝑟𝑒𝑑</m:t>
                          </m:r>
                        </m:sub>
                      </m:sSub>
                    </m:oMath>
                  </m:oMathPara>
                </a14:m>
                <a:endParaRPr lang="en-US" dirty="0"/>
              </a:p>
            </p:txBody>
          </p:sp>
        </mc:Choice>
        <mc:Fallback xmlns="">
          <p:sp>
            <p:nvSpPr>
              <p:cNvPr id="11" name="TextBox 10">
                <a:extLst>
                  <a:ext uri="{FF2B5EF4-FFF2-40B4-BE49-F238E27FC236}">
                    <a16:creationId xmlns:a16="http://schemas.microsoft.com/office/drawing/2014/main" id="{96DF1A60-9936-404B-A3DF-7ED20E08096C}"/>
                  </a:ext>
                </a:extLst>
              </p:cNvPr>
              <p:cNvSpPr txBox="1">
                <a:spLocks noRot="1" noChangeAspect="1" noMove="1" noResize="1" noEditPoints="1" noAdjustHandles="1" noChangeArrowheads="1" noChangeShapeType="1" noTextEdit="1"/>
              </p:cNvSpPr>
              <p:nvPr/>
            </p:nvSpPr>
            <p:spPr>
              <a:xfrm>
                <a:off x="2293964" y="1010183"/>
                <a:ext cx="2288941" cy="390748"/>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5A3433-FAC4-49C1-B5DD-0A99803352BA}"/>
                  </a:ext>
                </a:extLst>
              </p:cNvPr>
              <p:cNvSpPr txBox="1"/>
              <p:nvPr/>
            </p:nvSpPr>
            <p:spPr>
              <a:xfrm>
                <a:off x="1517644" y="1635639"/>
                <a:ext cx="8486632" cy="849976"/>
              </a:xfrm>
              <a:prstGeom prst="rect">
                <a:avLst/>
              </a:prstGeom>
              <a:noFill/>
            </p:spPr>
            <p:txBody>
              <a:bodyPr wrap="square" rtlCol="0">
                <a:spAutoFit/>
              </a:bodyPr>
              <a:lstStyle/>
              <a:p>
                <a:pPr lvl="1" algn="just"/>
                <a:r>
                  <a:rPr lang="en-US" sz="1600" dirty="0">
                    <a:latin typeface="Times New Roman" panose="02020603050405020304" pitchFamily="18" charset="0"/>
                    <a:cs typeface="Times New Roman" panose="02020603050405020304" pitchFamily="18" charset="0"/>
                  </a:rPr>
                  <a:t>Bias (</a:t>
                </a:r>
                <a14:m>
                  <m:oMath xmlns:m="http://schemas.openxmlformats.org/officeDocument/2006/math">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𝐷</m:t>
                    </m:r>
                  </m:oMath>
                </a14:m>
                <a:r>
                  <a:rPr lang="en-US" sz="1600" dirty="0">
                    <a:latin typeface="Times New Roman" panose="02020603050405020304" pitchFamily="18" charset="0"/>
                    <a:cs typeface="Times New Roman" panose="02020603050405020304" pitchFamily="18" charset="0"/>
                  </a:rPr>
                  <a:t>) refers to the difference between recorded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𝐷</m:t>
                        </m:r>
                      </m:e>
                      <m:sub>
                        <m:r>
                          <a:rPr lang="en-US" sz="1600" i="1">
                            <a:latin typeface="Cambria Math" panose="02040503050406030204" pitchFamily="18" charset="0"/>
                            <a:cs typeface="Times New Roman" panose="02020603050405020304" pitchFamily="18" charset="0"/>
                          </a:rPr>
                          <m:t>𝑟𝑒𝑎𝑙</m:t>
                        </m:r>
                      </m:sub>
                    </m:sSub>
                  </m:oMath>
                </a14:m>
                <a:r>
                  <a:rPr lang="en-US" sz="1600" dirty="0">
                    <a:latin typeface="Times New Roman" panose="02020603050405020304" pitchFamily="18" charset="0"/>
                    <a:cs typeface="Times New Roman" panose="02020603050405020304" pitchFamily="18" charset="0"/>
                  </a:rPr>
                  <a:t>) and predicted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𝐷</m:t>
                        </m:r>
                      </m:e>
                      <m:sub>
                        <m:r>
                          <a:rPr lang="en-US" sz="1600" i="1">
                            <a:latin typeface="Cambria Math" panose="02040503050406030204" pitchFamily="18" charset="0"/>
                            <a:cs typeface="Times New Roman" panose="02020603050405020304" pitchFamily="18" charset="0"/>
                          </a:rPr>
                          <m:t>𝑝𝑟𝑒𝑑</m:t>
                        </m:r>
                      </m:sub>
                    </m:sSub>
                  </m:oMath>
                </a14:m>
                <a:r>
                  <a:rPr lang="en-US" sz="1600" dirty="0">
                    <a:latin typeface="Times New Roman" panose="02020603050405020304" pitchFamily="18" charset="0"/>
                    <a:cs typeface="Times New Roman" panose="02020603050405020304" pitchFamily="18" charset="0"/>
                  </a:rPr>
                  <a:t>) drought index. MAE is the absolute mean error, RMSE is the root mean square error, and n is the total number of drought index observations.</a:t>
                </a:r>
              </a:p>
            </p:txBody>
          </p:sp>
        </mc:Choice>
        <mc:Fallback xmlns="">
          <p:sp>
            <p:nvSpPr>
              <p:cNvPr id="12" name="TextBox 11">
                <a:extLst>
                  <a:ext uri="{FF2B5EF4-FFF2-40B4-BE49-F238E27FC236}">
                    <a16:creationId xmlns:a16="http://schemas.microsoft.com/office/drawing/2014/main" id="{995A3433-FAC4-49C1-B5DD-0A99803352BA}"/>
                  </a:ext>
                </a:extLst>
              </p:cNvPr>
              <p:cNvSpPr txBox="1">
                <a:spLocks noRot="1" noChangeAspect="1" noMove="1" noResize="1" noEditPoints="1" noAdjustHandles="1" noChangeArrowheads="1" noChangeShapeType="1" noTextEdit="1"/>
              </p:cNvSpPr>
              <p:nvPr/>
            </p:nvSpPr>
            <p:spPr>
              <a:xfrm>
                <a:off x="1517644" y="1635639"/>
                <a:ext cx="8486632" cy="849976"/>
              </a:xfrm>
              <a:prstGeom prst="rect">
                <a:avLst/>
              </a:prstGeom>
              <a:blipFill>
                <a:blip r:embed="rId6"/>
                <a:stretch>
                  <a:fillRect t="-2143" r="-359" b="-7857"/>
                </a:stretch>
              </a:blipFill>
            </p:spPr>
            <p:txBody>
              <a:bodyPr/>
              <a:lstStyle/>
              <a:p>
                <a:r>
                  <a:rPr lang="en-US">
                    <a:noFill/>
                  </a:rPr>
                  <a:t> </a:t>
                </a:r>
              </a:p>
            </p:txBody>
          </p:sp>
        </mc:Fallback>
      </mc:AlternateContent>
    </p:spTree>
    <p:extLst>
      <p:ext uri="{BB962C8B-B14F-4D97-AF65-F5344CB8AC3E}">
        <p14:creationId xmlns:p14="http://schemas.microsoft.com/office/powerpoint/2010/main" val="2236545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783447-20E3-4785-BA97-245F67FC5BC3}"/>
              </a:ext>
            </a:extLst>
          </p:cNvPr>
          <p:cNvSpPr>
            <a:spLocks noGrp="1"/>
          </p:cNvSpPr>
          <p:nvPr>
            <p:ph type="title"/>
          </p:nvPr>
        </p:nvSpPr>
        <p:spPr>
          <a:xfrm>
            <a:off x="234016" y="-155256"/>
            <a:ext cx="5861983" cy="1325563"/>
          </a:xfrm>
        </p:spPr>
        <p:txBody>
          <a:bodyPr>
            <a:normAutofit/>
          </a:bodyPr>
          <a:lstStyle/>
          <a:p>
            <a:r>
              <a:rPr lang="en-US" sz="3200" b="1" dirty="0">
                <a:latin typeface="Times New Roman" panose="02020603050405020304" pitchFamily="18" charset="0"/>
                <a:cs typeface="Times New Roman" panose="02020603050405020304" pitchFamily="18" charset="0"/>
              </a:rPr>
              <a:t>Discussion &amp; C</a:t>
            </a:r>
            <a:r>
              <a:rPr lang="en-US" altLang="zh-CN" sz="3200" b="1" dirty="0">
                <a:latin typeface="Times New Roman" panose="02020603050405020304" pitchFamily="18" charset="0"/>
                <a:cs typeface="Times New Roman" panose="02020603050405020304" pitchFamily="18" charset="0"/>
              </a:rPr>
              <a:t>onclusion</a:t>
            </a:r>
            <a:endParaRPr lang="en-US" sz="3200"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C528EDF9-0AFA-4007-8C37-3A1091A78F97}"/>
              </a:ext>
            </a:extLst>
          </p:cNvPr>
          <p:cNvSpPr txBox="1">
            <a:spLocks/>
          </p:cNvSpPr>
          <p:nvPr/>
        </p:nvSpPr>
        <p:spPr>
          <a:xfrm>
            <a:off x="344161" y="1297927"/>
            <a:ext cx="10828071" cy="5018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RF and other machine learning algorithms were successfully implemented to predict drought conditions in the US. </a:t>
            </a:r>
          </a:p>
          <a:p>
            <a:pPr algn="just"/>
            <a:r>
              <a:rPr lang="en-US" sz="2400" dirty="0">
                <a:latin typeface="Times New Roman" panose="02020603050405020304" pitchFamily="18" charset="0"/>
                <a:cs typeface="Times New Roman" panose="02020603050405020304" pitchFamily="18" charset="0"/>
              </a:rPr>
              <a:t>The importance of variables to predict drought index was also examined. Top 3 important factors were: soil moisture, wind speed, and burn index. </a:t>
            </a:r>
          </a:p>
          <a:p>
            <a:pPr algn="just"/>
            <a:r>
              <a:rPr lang="en-US" sz="2400" dirty="0">
                <a:latin typeface="Times New Roman" panose="02020603050405020304" pitchFamily="18" charset="0"/>
                <a:cs typeface="Times New Roman" panose="02020603050405020304" pitchFamily="18" charset="0"/>
              </a:rPr>
              <a:t>RF results were compared with those from other machine learning algorithms (RF, SVM, ANN, GLM, </a:t>
            </a:r>
            <a:r>
              <a:rPr lang="en-US" sz="2400" kern="1200" dirty="0">
                <a:solidFill>
                  <a:schemeClr val="tx1"/>
                </a:solidFill>
                <a:latin typeface="Times New Roman" panose="02020603050405020304" pitchFamily="18" charset="0"/>
                <a:ea typeface="+mn-ea"/>
                <a:cs typeface="Times New Roman" panose="02020603050405020304" pitchFamily="18" charset="0"/>
              </a:rPr>
              <a:t>RPART</a:t>
            </a:r>
            <a:r>
              <a:rPr lang="en-US" sz="2400" dirty="0">
                <a:latin typeface="Times New Roman" panose="02020603050405020304" pitchFamily="18" charset="0"/>
                <a:cs typeface="Times New Roman" panose="02020603050405020304" pitchFamily="18" charset="0"/>
              </a:rPr>
              <a:t>). The results showed that RF model performed the best, with an R</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greater than 0.98 and very small errors (MAE, RMSE). </a:t>
            </a:r>
          </a:p>
          <a:p>
            <a:pPr algn="just"/>
            <a:r>
              <a:rPr lang="en-US" sz="2400" dirty="0">
                <a:latin typeface="Times New Roman" panose="02020603050405020304" pitchFamily="18" charset="0"/>
                <a:cs typeface="Times New Roman" panose="02020603050405020304" pitchFamily="18" charset="0"/>
              </a:rPr>
              <a:t>Future work will focus on predicting other drought index (SPI, SPEI, etc.) using socio-economic, climate, hydrologic and vegetation factors. </a:t>
            </a:r>
          </a:p>
          <a:p>
            <a:pPr algn="just"/>
            <a:r>
              <a:rPr lang="en-US" sz="2400" dirty="0">
                <a:latin typeface="Times New Roman" panose="02020603050405020304" pitchFamily="18" charset="0"/>
                <a:cs typeface="Times New Roman" panose="02020603050405020304" pitchFamily="18" charset="0"/>
              </a:rPr>
              <a:t>Future work will also consider raster-based machine learning models instead of vector-based models. </a:t>
            </a:r>
          </a:p>
        </p:txBody>
      </p:sp>
    </p:spTree>
    <p:extLst>
      <p:ext uri="{BB962C8B-B14F-4D97-AF65-F5344CB8AC3E}">
        <p14:creationId xmlns:p14="http://schemas.microsoft.com/office/powerpoint/2010/main" val="3566287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3E12D7-B357-40CA-8159-025FD2B4790C}"/>
              </a:ext>
            </a:extLst>
          </p:cNvPr>
          <p:cNvSpPr txBox="1"/>
          <p:nvPr/>
        </p:nvSpPr>
        <p:spPr>
          <a:xfrm>
            <a:off x="333692" y="771308"/>
            <a:ext cx="11406164" cy="5755422"/>
          </a:xfrm>
          <a:prstGeom prst="rect">
            <a:avLst/>
          </a:prstGeom>
          <a:noFill/>
        </p:spPr>
        <p:txBody>
          <a:bodyPr wrap="square">
            <a:spAutoFit/>
          </a:bodyPr>
          <a:lstStyle/>
          <a:p>
            <a:r>
              <a:rPr lang="en-US" sz="1600" b="0" i="0" dirty="0">
                <a:solidFill>
                  <a:srgbClr val="222222"/>
                </a:solidFill>
                <a:effectLst/>
                <a:latin typeface="Times New Roman" panose="02020603050405020304" pitchFamily="18" charset="0"/>
                <a:cs typeface="Times New Roman" panose="02020603050405020304" pitchFamily="18" charset="0"/>
              </a:rPr>
              <a:t>[1] Park, H., &amp; Kim, K. (2019). Prediction of severe drought area based on random forest: Using satellite image and topography data. </a:t>
            </a:r>
            <a:r>
              <a:rPr lang="en-US" sz="1600" b="0" i="1" dirty="0">
                <a:solidFill>
                  <a:srgbClr val="222222"/>
                </a:solidFill>
                <a:effectLst/>
                <a:latin typeface="Times New Roman" panose="02020603050405020304" pitchFamily="18" charset="0"/>
                <a:cs typeface="Times New Roman" panose="02020603050405020304" pitchFamily="18" charset="0"/>
              </a:rPr>
              <a:t>Water</a:t>
            </a:r>
            <a:r>
              <a:rPr lang="en-US" sz="1600" b="0" i="0" dirty="0">
                <a:solidFill>
                  <a:srgbClr val="222222"/>
                </a:solidFill>
                <a:effectLst/>
                <a:latin typeface="Times New Roman" panose="02020603050405020304" pitchFamily="18" charset="0"/>
                <a:cs typeface="Times New Roman" panose="02020603050405020304" pitchFamily="18" charset="0"/>
              </a:rPr>
              <a:t>, </a:t>
            </a:r>
            <a:r>
              <a:rPr lang="en-US" sz="1600" b="0" i="1" dirty="0">
                <a:solidFill>
                  <a:srgbClr val="222222"/>
                </a:solidFill>
                <a:effectLst/>
                <a:latin typeface="Times New Roman" panose="02020603050405020304" pitchFamily="18" charset="0"/>
                <a:cs typeface="Times New Roman" panose="02020603050405020304" pitchFamily="18" charset="0"/>
              </a:rPr>
              <a:t>11</a:t>
            </a:r>
            <a:r>
              <a:rPr lang="en-US" sz="1600" b="0" i="0" dirty="0">
                <a:solidFill>
                  <a:srgbClr val="222222"/>
                </a:solidFill>
                <a:effectLst/>
                <a:latin typeface="Times New Roman" panose="02020603050405020304" pitchFamily="18" charset="0"/>
                <a:cs typeface="Times New Roman" panose="02020603050405020304" pitchFamily="18" charset="0"/>
              </a:rPr>
              <a:t>(4), 705.</a:t>
            </a:r>
          </a:p>
          <a:p>
            <a:r>
              <a:rPr lang="en-US" sz="1600" dirty="0">
                <a:solidFill>
                  <a:srgbClr val="222222"/>
                </a:solidFill>
                <a:latin typeface="Times New Roman" panose="02020603050405020304" pitchFamily="18" charset="0"/>
                <a:cs typeface="Times New Roman" panose="02020603050405020304" pitchFamily="18" charset="0"/>
              </a:rPr>
              <a:t>[2] </a:t>
            </a:r>
            <a:r>
              <a:rPr lang="en-US" sz="1600" b="0" i="0" dirty="0">
                <a:solidFill>
                  <a:srgbClr val="222222"/>
                </a:solidFill>
                <a:effectLst/>
                <a:latin typeface="Times New Roman" panose="02020603050405020304" pitchFamily="18" charset="0"/>
                <a:cs typeface="Times New Roman" panose="02020603050405020304" pitchFamily="18" charset="0"/>
              </a:rPr>
              <a:t>Lowe, B., &amp; Kulkarni, A. (2015). Multispectral image analysis using random forest.</a:t>
            </a:r>
          </a:p>
          <a:p>
            <a:r>
              <a:rPr lang="en-US" sz="1600" dirty="0">
                <a:solidFill>
                  <a:srgbClr val="222222"/>
                </a:solidFill>
                <a:latin typeface="Times New Roman" panose="02020603050405020304" pitchFamily="18" charset="0"/>
                <a:cs typeface="Times New Roman" panose="02020603050405020304" pitchFamily="18" charset="0"/>
              </a:rPr>
              <a:t>[3] </a:t>
            </a:r>
            <a:r>
              <a:rPr lang="en-US" sz="1600" b="0" i="0" dirty="0">
                <a:solidFill>
                  <a:srgbClr val="222222"/>
                </a:solidFill>
                <a:effectLst/>
                <a:latin typeface="Times New Roman" panose="02020603050405020304" pitchFamily="18" charset="0"/>
                <a:cs typeface="Times New Roman" panose="02020603050405020304" pitchFamily="18" charset="0"/>
              </a:rPr>
              <a:t>Liu, Q., Zhang, S., Zhang, H., Bai, Y., &amp; Zhang, J. (2020). Monitoring drought using composite drought indices based on remote sensing. </a:t>
            </a:r>
            <a:r>
              <a:rPr lang="en-US" sz="1600" b="0" i="1" dirty="0">
                <a:solidFill>
                  <a:srgbClr val="222222"/>
                </a:solidFill>
                <a:effectLst/>
                <a:latin typeface="Times New Roman" panose="02020603050405020304" pitchFamily="18" charset="0"/>
                <a:cs typeface="Times New Roman" panose="02020603050405020304" pitchFamily="18" charset="0"/>
              </a:rPr>
              <a:t>Science of The Total Environment</a:t>
            </a:r>
            <a:r>
              <a:rPr lang="en-US" sz="1600" b="0" i="0" dirty="0">
                <a:solidFill>
                  <a:srgbClr val="222222"/>
                </a:solidFill>
                <a:effectLst/>
                <a:latin typeface="Times New Roman" panose="02020603050405020304" pitchFamily="18" charset="0"/>
                <a:cs typeface="Times New Roman" panose="02020603050405020304" pitchFamily="18" charset="0"/>
              </a:rPr>
              <a:t>, </a:t>
            </a:r>
            <a:r>
              <a:rPr lang="en-US" sz="1600" b="0" i="1" dirty="0">
                <a:solidFill>
                  <a:srgbClr val="222222"/>
                </a:solidFill>
                <a:effectLst/>
                <a:latin typeface="Times New Roman" panose="02020603050405020304" pitchFamily="18" charset="0"/>
                <a:cs typeface="Times New Roman" panose="02020603050405020304" pitchFamily="18" charset="0"/>
              </a:rPr>
              <a:t>711</a:t>
            </a:r>
            <a:r>
              <a:rPr lang="en-US" sz="1600" b="0" i="0" dirty="0">
                <a:solidFill>
                  <a:srgbClr val="222222"/>
                </a:solidFill>
                <a:effectLst/>
                <a:latin typeface="Times New Roman" panose="02020603050405020304" pitchFamily="18" charset="0"/>
                <a:cs typeface="Times New Roman" panose="02020603050405020304" pitchFamily="18" charset="0"/>
              </a:rPr>
              <a:t>, 134585.</a:t>
            </a:r>
          </a:p>
          <a:p>
            <a:r>
              <a:rPr lang="en-US" sz="1600" dirty="0">
                <a:solidFill>
                  <a:srgbClr val="222222"/>
                </a:solidFill>
                <a:latin typeface="Times New Roman" panose="02020603050405020304" pitchFamily="18" charset="0"/>
                <a:cs typeface="Times New Roman" panose="02020603050405020304" pitchFamily="18" charset="0"/>
              </a:rPr>
              <a:t>[4] </a:t>
            </a:r>
            <a:r>
              <a:rPr lang="en-US" sz="1600" dirty="0">
                <a:effectLst/>
                <a:latin typeface="Times New Roman" panose="02020603050405020304" pitchFamily="18" charset="0"/>
                <a:cs typeface="Times New Roman" panose="02020603050405020304" pitchFamily="18" charset="0"/>
              </a:rPr>
              <a:t>Current map. (n.d.). Retrieved April 26, 2021, from </a:t>
            </a:r>
            <a:r>
              <a:rPr lang="en-US" sz="1600" dirty="0">
                <a:effectLst/>
                <a:latin typeface="Times New Roman" panose="02020603050405020304" pitchFamily="18" charset="0"/>
                <a:cs typeface="Times New Roman" panose="02020603050405020304" pitchFamily="18" charset="0"/>
                <a:hlinkClick r:id="rId2"/>
              </a:rPr>
              <a:t>https://droughtmonitor.unl.edu/</a:t>
            </a:r>
            <a:endParaRPr lang="en-US" sz="1600" dirty="0">
              <a:effectLst/>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[5] </a:t>
            </a:r>
            <a:r>
              <a:rPr lang="en-US" sz="1600" b="0" i="0" dirty="0" err="1">
                <a:solidFill>
                  <a:srgbClr val="222222"/>
                </a:solidFill>
                <a:effectLst/>
                <a:latin typeface="Times New Roman" panose="02020603050405020304" pitchFamily="18" charset="0"/>
                <a:cs typeface="Times New Roman" panose="02020603050405020304" pitchFamily="18" charset="0"/>
              </a:rPr>
              <a:t>Huete</a:t>
            </a:r>
            <a:r>
              <a:rPr lang="en-US" sz="1600" b="0" i="0" dirty="0">
                <a:solidFill>
                  <a:srgbClr val="222222"/>
                </a:solidFill>
                <a:effectLst/>
                <a:latin typeface="Times New Roman" panose="02020603050405020304" pitchFamily="18" charset="0"/>
                <a:cs typeface="Times New Roman" panose="02020603050405020304" pitchFamily="18" charset="0"/>
              </a:rPr>
              <a:t>, A. R., Jackson, R. D., &amp; Post, D. F. (1985). Spectral response of a plant canopy with different soil backgrounds. </a:t>
            </a:r>
            <a:r>
              <a:rPr lang="en-US" sz="1600" b="0" i="1" dirty="0">
                <a:solidFill>
                  <a:srgbClr val="222222"/>
                </a:solidFill>
                <a:effectLst/>
                <a:latin typeface="Times New Roman" panose="02020603050405020304" pitchFamily="18" charset="0"/>
                <a:cs typeface="Times New Roman" panose="02020603050405020304" pitchFamily="18" charset="0"/>
              </a:rPr>
              <a:t>Remote sensing of environment</a:t>
            </a:r>
            <a:r>
              <a:rPr lang="en-US" sz="1600" b="0" i="0" dirty="0">
                <a:solidFill>
                  <a:srgbClr val="222222"/>
                </a:solidFill>
                <a:effectLst/>
                <a:latin typeface="Times New Roman" panose="02020603050405020304" pitchFamily="18" charset="0"/>
                <a:cs typeface="Times New Roman" panose="02020603050405020304" pitchFamily="18" charset="0"/>
              </a:rPr>
              <a:t>, </a:t>
            </a:r>
            <a:r>
              <a:rPr lang="en-US" sz="1600" b="0" i="1" dirty="0">
                <a:solidFill>
                  <a:srgbClr val="222222"/>
                </a:solidFill>
                <a:effectLst/>
                <a:latin typeface="Times New Roman" panose="02020603050405020304" pitchFamily="18" charset="0"/>
                <a:cs typeface="Times New Roman" panose="02020603050405020304" pitchFamily="18" charset="0"/>
              </a:rPr>
              <a:t>17</a:t>
            </a:r>
            <a:r>
              <a:rPr lang="en-US" sz="1600" b="0" i="0" dirty="0">
                <a:solidFill>
                  <a:srgbClr val="222222"/>
                </a:solidFill>
                <a:effectLst/>
                <a:latin typeface="Times New Roman" panose="02020603050405020304" pitchFamily="18" charset="0"/>
                <a:cs typeface="Times New Roman" panose="02020603050405020304" pitchFamily="18" charset="0"/>
              </a:rPr>
              <a:t>(1), 37-53.</a:t>
            </a:r>
          </a:p>
          <a:p>
            <a:r>
              <a:rPr lang="en-US" sz="1600" dirty="0">
                <a:solidFill>
                  <a:srgbClr val="222222"/>
                </a:solidFill>
                <a:latin typeface="Times New Roman" panose="02020603050405020304" pitchFamily="18" charset="0"/>
                <a:cs typeface="Times New Roman" panose="02020603050405020304" pitchFamily="18" charset="0"/>
              </a:rPr>
              <a:t>[6] </a:t>
            </a:r>
            <a:r>
              <a:rPr lang="en-US" sz="1600" b="0" i="0" dirty="0">
                <a:solidFill>
                  <a:srgbClr val="222222"/>
                </a:solidFill>
                <a:effectLst/>
                <a:latin typeface="Times New Roman" panose="02020603050405020304" pitchFamily="18" charset="0"/>
                <a:cs typeface="Times New Roman" panose="02020603050405020304" pitchFamily="18" charset="0"/>
              </a:rPr>
              <a:t>Jackson, R. D., &amp; </a:t>
            </a:r>
            <a:r>
              <a:rPr lang="en-US" sz="1600" b="0" i="0" dirty="0" err="1">
                <a:solidFill>
                  <a:srgbClr val="222222"/>
                </a:solidFill>
                <a:effectLst/>
                <a:latin typeface="Times New Roman" panose="02020603050405020304" pitchFamily="18" charset="0"/>
                <a:cs typeface="Times New Roman" panose="02020603050405020304" pitchFamily="18" charset="0"/>
              </a:rPr>
              <a:t>Huete</a:t>
            </a:r>
            <a:r>
              <a:rPr lang="en-US" sz="1600" b="0" i="0" dirty="0">
                <a:solidFill>
                  <a:srgbClr val="222222"/>
                </a:solidFill>
                <a:effectLst/>
                <a:latin typeface="Times New Roman" panose="02020603050405020304" pitchFamily="18" charset="0"/>
                <a:cs typeface="Times New Roman" panose="02020603050405020304" pitchFamily="18" charset="0"/>
              </a:rPr>
              <a:t>, A. R. (1991). Interpreting vegetation indices. </a:t>
            </a:r>
            <a:r>
              <a:rPr lang="en-US" sz="1600" b="0" i="1" dirty="0">
                <a:solidFill>
                  <a:srgbClr val="222222"/>
                </a:solidFill>
                <a:effectLst/>
                <a:latin typeface="Times New Roman" panose="02020603050405020304" pitchFamily="18" charset="0"/>
                <a:cs typeface="Times New Roman" panose="02020603050405020304" pitchFamily="18" charset="0"/>
              </a:rPr>
              <a:t>Preventive veterinary medicine</a:t>
            </a:r>
            <a:r>
              <a:rPr lang="en-US" sz="1600" b="0" i="0" dirty="0">
                <a:solidFill>
                  <a:srgbClr val="222222"/>
                </a:solidFill>
                <a:effectLst/>
                <a:latin typeface="Times New Roman" panose="02020603050405020304" pitchFamily="18" charset="0"/>
                <a:cs typeface="Times New Roman" panose="02020603050405020304" pitchFamily="18" charset="0"/>
              </a:rPr>
              <a:t>, </a:t>
            </a:r>
            <a:r>
              <a:rPr lang="en-US" sz="1600" b="0" i="1" dirty="0">
                <a:solidFill>
                  <a:srgbClr val="222222"/>
                </a:solidFill>
                <a:effectLst/>
                <a:latin typeface="Times New Roman" panose="02020603050405020304" pitchFamily="18" charset="0"/>
                <a:cs typeface="Times New Roman" panose="02020603050405020304" pitchFamily="18" charset="0"/>
              </a:rPr>
              <a:t>11</a:t>
            </a:r>
            <a:r>
              <a:rPr lang="en-US" sz="1600" b="0" i="0" dirty="0">
                <a:solidFill>
                  <a:srgbClr val="222222"/>
                </a:solidFill>
                <a:effectLst/>
                <a:latin typeface="Times New Roman" panose="02020603050405020304" pitchFamily="18" charset="0"/>
                <a:cs typeface="Times New Roman" panose="02020603050405020304" pitchFamily="18" charset="0"/>
              </a:rPr>
              <a:t>(3-4), 185-200.</a:t>
            </a:r>
          </a:p>
          <a:p>
            <a:r>
              <a:rPr lang="en-US" sz="1600" dirty="0">
                <a:solidFill>
                  <a:srgbClr val="222222"/>
                </a:solidFill>
                <a:latin typeface="Times New Roman" panose="02020603050405020304" pitchFamily="18" charset="0"/>
                <a:cs typeface="Times New Roman" panose="02020603050405020304" pitchFamily="18" charset="0"/>
              </a:rPr>
              <a:t>[7] </a:t>
            </a:r>
            <a:r>
              <a:rPr lang="en-US" sz="1600" b="0" i="0" dirty="0">
                <a:solidFill>
                  <a:srgbClr val="222222"/>
                </a:solidFill>
                <a:effectLst/>
                <a:latin typeface="Times New Roman" panose="02020603050405020304" pitchFamily="18" charset="0"/>
                <a:cs typeface="Times New Roman" panose="02020603050405020304" pitchFamily="18" charset="0"/>
              </a:rPr>
              <a:t>Gao, B. C. (1996). NDWI—A normalized difference water index for remote sensing of vegetation liquid water from space. </a:t>
            </a:r>
            <a:r>
              <a:rPr lang="en-US" sz="1600" b="0" i="1" dirty="0">
                <a:solidFill>
                  <a:srgbClr val="222222"/>
                </a:solidFill>
                <a:effectLst/>
                <a:latin typeface="Times New Roman" panose="02020603050405020304" pitchFamily="18" charset="0"/>
                <a:cs typeface="Times New Roman" panose="02020603050405020304" pitchFamily="18" charset="0"/>
              </a:rPr>
              <a:t>Remote sensing of environment</a:t>
            </a:r>
            <a:r>
              <a:rPr lang="en-US" sz="1600" b="0" i="0" dirty="0">
                <a:solidFill>
                  <a:srgbClr val="222222"/>
                </a:solidFill>
                <a:effectLst/>
                <a:latin typeface="Times New Roman" panose="02020603050405020304" pitchFamily="18" charset="0"/>
                <a:cs typeface="Times New Roman" panose="02020603050405020304" pitchFamily="18" charset="0"/>
              </a:rPr>
              <a:t>, </a:t>
            </a:r>
            <a:r>
              <a:rPr lang="en-US" sz="1600" b="0" i="1" dirty="0">
                <a:solidFill>
                  <a:srgbClr val="222222"/>
                </a:solidFill>
                <a:effectLst/>
                <a:latin typeface="Times New Roman" panose="02020603050405020304" pitchFamily="18" charset="0"/>
                <a:cs typeface="Times New Roman" panose="02020603050405020304" pitchFamily="18" charset="0"/>
              </a:rPr>
              <a:t>58</a:t>
            </a:r>
            <a:r>
              <a:rPr lang="en-US" sz="1600" b="0" i="0" dirty="0">
                <a:solidFill>
                  <a:srgbClr val="222222"/>
                </a:solidFill>
                <a:effectLst/>
                <a:latin typeface="Times New Roman" panose="02020603050405020304" pitchFamily="18" charset="0"/>
                <a:cs typeface="Times New Roman" panose="02020603050405020304" pitchFamily="18" charset="0"/>
              </a:rPr>
              <a:t>(3), 257-266.</a:t>
            </a:r>
          </a:p>
          <a:p>
            <a:r>
              <a:rPr lang="en-US" sz="1600" dirty="0">
                <a:solidFill>
                  <a:srgbClr val="222222"/>
                </a:solidFill>
                <a:latin typeface="Times New Roman" panose="02020603050405020304" pitchFamily="18" charset="0"/>
                <a:cs typeface="Times New Roman" panose="02020603050405020304" pitchFamily="18" charset="0"/>
              </a:rPr>
              <a:t>[8] </a:t>
            </a:r>
            <a:r>
              <a:rPr lang="en-US" sz="1600" b="0" i="0" dirty="0">
                <a:solidFill>
                  <a:srgbClr val="222222"/>
                </a:solidFill>
                <a:effectLst/>
                <a:latin typeface="Times New Roman" panose="02020603050405020304" pitchFamily="18" charset="0"/>
                <a:cs typeface="Times New Roman" panose="02020603050405020304" pitchFamily="18" charset="0"/>
              </a:rPr>
              <a:t>Liu, H. Q., &amp; </a:t>
            </a:r>
            <a:r>
              <a:rPr lang="en-US" sz="1600" b="0" i="0" dirty="0" err="1">
                <a:solidFill>
                  <a:srgbClr val="222222"/>
                </a:solidFill>
                <a:effectLst/>
                <a:latin typeface="Times New Roman" panose="02020603050405020304" pitchFamily="18" charset="0"/>
                <a:cs typeface="Times New Roman" panose="02020603050405020304" pitchFamily="18" charset="0"/>
              </a:rPr>
              <a:t>Huete</a:t>
            </a:r>
            <a:r>
              <a:rPr lang="en-US" sz="1600" b="0" i="0" dirty="0">
                <a:solidFill>
                  <a:srgbClr val="222222"/>
                </a:solidFill>
                <a:effectLst/>
                <a:latin typeface="Times New Roman" panose="02020603050405020304" pitchFamily="18" charset="0"/>
                <a:cs typeface="Times New Roman" panose="02020603050405020304" pitchFamily="18" charset="0"/>
              </a:rPr>
              <a:t>, A. (1995). A feedback based modification of the NDVI to minimize canopy background and atmospheric noise. </a:t>
            </a:r>
            <a:r>
              <a:rPr lang="en-US" sz="1600" b="0" i="1" dirty="0">
                <a:solidFill>
                  <a:srgbClr val="222222"/>
                </a:solidFill>
                <a:effectLst/>
                <a:latin typeface="Times New Roman" panose="02020603050405020304" pitchFamily="18" charset="0"/>
                <a:cs typeface="Times New Roman" panose="02020603050405020304" pitchFamily="18" charset="0"/>
              </a:rPr>
              <a:t>IEEE transactions on geoscience and remote sensing</a:t>
            </a:r>
            <a:r>
              <a:rPr lang="en-US" sz="1600" b="0" i="0" dirty="0">
                <a:solidFill>
                  <a:srgbClr val="222222"/>
                </a:solidFill>
                <a:effectLst/>
                <a:latin typeface="Times New Roman" panose="02020603050405020304" pitchFamily="18" charset="0"/>
                <a:cs typeface="Times New Roman" panose="02020603050405020304" pitchFamily="18" charset="0"/>
              </a:rPr>
              <a:t>, </a:t>
            </a:r>
            <a:r>
              <a:rPr lang="en-US" sz="1600" b="0" i="1" dirty="0">
                <a:solidFill>
                  <a:srgbClr val="222222"/>
                </a:solidFill>
                <a:effectLst/>
                <a:latin typeface="Times New Roman" panose="02020603050405020304" pitchFamily="18" charset="0"/>
                <a:cs typeface="Times New Roman" panose="02020603050405020304" pitchFamily="18" charset="0"/>
              </a:rPr>
              <a:t>33</a:t>
            </a:r>
            <a:r>
              <a:rPr lang="en-US" sz="1600" b="0" i="0" dirty="0">
                <a:solidFill>
                  <a:srgbClr val="222222"/>
                </a:solidFill>
                <a:effectLst/>
                <a:latin typeface="Times New Roman" panose="02020603050405020304" pitchFamily="18" charset="0"/>
                <a:cs typeface="Times New Roman" panose="02020603050405020304" pitchFamily="18" charset="0"/>
              </a:rPr>
              <a:t>(2), 457-465.</a:t>
            </a:r>
          </a:p>
          <a:p>
            <a:r>
              <a:rPr lang="en-US" sz="1600" dirty="0">
                <a:solidFill>
                  <a:srgbClr val="222222"/>
                </a:solidFill>
                <a:latin typeface="Times New Roman" panose="02020603050405020304" pitchFamily="18" charset="0"/>
                <a:cs typeface="Times New Roman" panose="02020603050405020304" pitchFamily="18" charset="0"/>
              </a:rPr>
              <a:t>[9] </a:t>
            </a:r>
            <a:r>
              <a:rPr lang="en-US" sz="1600" dirty="0">
                <a:latin typeface="Times New Roman" panose="02020603050405020304" pitchFamily="18" charset="0"/>
                <a:cs typeface="Times New Roman" panose="02020603050405020304" pitchFamily="18" charset="0"/>
              </a:rPr>
              <a:t>A. </a:t>
            </a:r>
            <a:r>
              <a:rPr lang="en-US" sz="1600" dirty="0" err="1">
                <a:latin typeface="Times New Roman" panose="02020603050405020304" pitchFamily="18" charset="0"/>
                <a:cs typeface="Times New Roman" panose="02020603050405020304" pitchFamily="18" charset="0"/>
              </a:rPr>
              <a:t>Liaw</a:t>
            </a:r>
            <a:r>
              <a:rPr lang="en-US" sz="1600" dirty="0">
                <a:latin typeface="Times New Roman" panose="02020603050405020304" pitchFamily="18" charset="0"/>
                <a:cs typeface="Times New Roman" panose="02020603050405020304" pitchFamily="18" charset="0"/>
              </a:rPr>
              <a:t> and M. Wiener (2002). Classification and Regression by </a:t>
            </a:r>
            <a:r>
              <a:rPr lang="en-US" sz="1600" dirty="0" err="1">
                <a:latin typeface="Times New Roman" panose="02020603050405020304" pitchFamily="18" charset="0"/>
                <a:cs typeface="Times New Roman" panose="02020603050405020304" pitchFamily="18" charset="0"/>
              </a:rPr>
              <a:t>randomForest</a:t>
            </a:r>
            <a:r>
              <a:rPr lang="en-US" sz="1600" dirty="0">
                <a:latin typeface="Times New Roman" panose="02020603050405020304" pitchFamily="18" charset="0"/>
                <a:cs typeface="Times New Roman" panose="02020603050405020304" pitchFamily="18" charset="0"/>
              </a:rPr>
              <a:t>. R News 2(3), 18--22.</a:t>
            </a:r>
          </a:p>
          <a:p>
            <a:r>
              <a:rPr lang="en-US" sz="1600" dirty="0">
                <a:effectLst/>
                <a:latin typeface="Times New Roman" panose="02020603050405020304" pitchFamily="18" charset="0"/>
                <a:cs typeface="Times New Roman" panose="02020603050405020304" pitchFamily="18" charset="0"/>
              </a:rPr>
              <a:t>[10] </a:t>
            </a:r>
            <a:r>
              <a:rPr lang="en-US" sz="1600" dirty="0">
                <a:latin typeface="Times New Roman" panose="02020603050405020304" pitchFamily="18" charset="0"/>
                <a:cs typeface="Times New Roman" panose="02020603050405020304" pitchFamily="18" charset="0"/>
              </a:rPr>
              <a:t>Terry </a:t>
            </a:r>
            <a:r>
              <a:rPr lang="en-US" sz="1600" dirty="0" err="1">
                <a:latin typeface="Times New Roman" panose="02020603050405020304" pitchFamily="18" charset="0"/>
                <a:cs typeface="Times New Roman" panose="02020603050405020304" pitchFamily="18" charset="0"/>
              </a:rPr>
              <a:t>Therneau</a:t>
            </a:r>
            <a:r>
              <a:rPr lang="en-US" sz="1600" dirty="0">
                <a:latin typeface="Times New Roman" panose="02020603050405020304" pitchFamily="18" charset="0"/>
                <a:cs typeface="Times New Roman" panose="02020603050405020304" pitchFamily="18" charset="0"/>
              </a:rPr>
              <a:t> and Beth Atkinson (2019). </a:t>
            </a:r>
            <a:r>
              <a:rPr lang="en-US" sz="1600" dirty="0" err="1">
                <a:latin typeface="Times New Roman" panose="02020603050405020304" pitchFamily="18" charset="0"/>
                <a:cs typeface="Times New Roman" panose="02020603050405020304" pitchFamily="18" charset="0"/>
              </a:rPr>
              <a:t>rpart</a:t>
            </a:r>
            <a:r>
              <a:rPr lang="en-US" sz="1600" dirty="0">
                <a:latin typeface="Times New Roman" panose="02020603050405020304" pitchFamily="18" charset="0"/>
                <a:cs typeface="Times New Roman" panose="02020603050405020304" pitchFamily="18" charset="0"/>
              </a:rPr>
              <a:t>: Recursive Partitioning and Regression Trees. R package version 4.1-15. https://CRAN.R-project.org/package=rpart</a:t>
            </a:r>
            <a:endParaRPr lang="en-US" sz="1600" b="0" i="0" dirty="0">
              <a:solidFill>
                <a:srgbClr val="222222"/>
              </a:solidFill>
              <a:effectLst/>
              <a:latin typeface="Times New Roman" panose="02020603050405020304" pitchFamily="18" charset="0"/>
              <a:cs typeface="Times New Roman" panose="02020603050405020304" pitchFamily="18" charset="0"/>
            </a:endParaRPr>
          </a:p>
          <a:p>
            <a:r>
              <a:rPr lang="en-US" sz="1600" dirty="0">
                <a:solidFill>
                  <a:srgbClr val="222222"/>
                </a:solidFill>
                <a:latin typeface="Times New Roman" panose="02020603050405020304" pitchFamily="18" charset="0"/>
                <a:cs typeface="Times New Roman" panose="02020603050405020304" pitchFamily="18" charset="0"/>
              </a:rPr>
              <a:t>[11] </a:t>
            </a:r>
            <a:r>
              <a:rPr lang="en-US" sz="1600" dirty="0">
                <a:latin typeface="Times New Roman" panose="02020603050405020304" pitchFamily="18" charset="0"/>
                <a:cs typeface="Times New Roman" panose="02020603050405020304" pitchFamily="18" charset="0"/>
              </a:rPr>
              <a:t>David Meyer, Evgenia </a:t>
            </a:r>
            <a:r>
              <a:rPr lang="en-US" sz="1600" dirty="0" err="1">
                <a:latin typeface="Times New Roman" panose="02020603050405020304" pitchFamily="18" charset="0"/>
                <a:cs typeface="Times New Roman" panose="02020603050405020304" pitchFamily="18" charset="0"/>
              </a:rPr>
              <a:t>Dimitriadou</a:t>
            </a:r>
            <a:r>
              <a:rPr lang="en-US" sz="1600" dirty="0">
                <a:latin typeface="Times New Roman" panose="02020603050405020304" pitchFamily="18" charset="0"/>
                <a:cs typeface="Times New Roman" panose="02020603050405020304" pitchFamily="18" charset="0"/>
              </a:rPr>
              <a:t>, Kurt </a:t>
            </a:r>
            <a:r>
              <a:rPr lang="en-US" sz="1600" dirty="0" err="1">
                <a:latin typeface="Times New Roman" panose="02020603050405020304" pitchFamily="18" charset="0"/>
                <a:cs typeface="Times New Roman" panose="02020603050405020304" pitchFamily="18" charset="0"/>
              </a:rPr>
              <a:t>Hornik</a:t>
            </a:r>
            <a:r>
              <a:rPr lang="en-US" sz="1600" dirty="0">
                <a:latin typeface="Times New Roman" panose="02020603050405020304" pitchFamily="18" charset="0"/>
                <a:cs typeface="Times New Roman" panose="02020603050405020304" pitchFamily="18" charset="0"/>
              </a:rPr>
              <a:t>, Andreas </a:t>
            </a:r>
            <a:r>
              <a:rPr lang="en-US" sz="1600" dirty="0" err="1">
                <a:latin typeface="Times New Roman" panose="02020603050405020304" pitchFamily="18" charset="0"/>
                <a:cs typeface="Times New Roman" panose="02020603050405020304" pitchFamily="18" charset="0"/>
              </a:rPr>
              <a:t>Weingessel</a:t>
            </a:r>
            <a:r>
              <a:rPr lang="en-US" sz="1600" dirty="0">
                <a:latin typeface="Times New Roman" panose="02020603050405020304" pitchFamily="18" charset="0"/>
                <a:cs typeface="Times New Roman" panose="02020603050405020304" pitchFamily="18" charset="0"/>
              </a:rPr>
              <a:t> and Friedrich </a:t>
            </a:r>
            <a:r>
              <a:rPr lang="en-US" sz="1600" dirty="0" err="1">
                <a:latin typeface="Times New Roman" panose="02020603050405020304" pitchFamily="18" charset="0"/>
                <a:cs typeface="Times New Roman" panose="02020603050405020304" pitchFamily="18" charset="0"/>
              </a:rPr>
              <a:t>Leisch</a:t>
            </a:r>
            <a:r>
              <a:rPr lang="en-US" sz="1600" dirty="0">
                <a:latin typeface="Times New Roman" panose="02020603050405020304" pitchFamily="18" charset="0"/>
                <a:cs typeface="Times New Roman" panose="02020603050405020304" pitchFamily="18" charset="0"/>
              </a:rPr>
              <a:t> (2021). e1071: </a:t>
            </a:r>
            <a:r>
              <a:rPr lang="en-US" sz="1600" dirty="0" err="1">
                <a:latin typeface="Times New Roman" panose="02020603050405020304" pitchFamily="18" charset="0"/>
                <a:cs typeface="Times New Roman" panose="02020603050405020304" pitchFamily="18" charset="0"/>
              </a:rPr>
              <a:t>Misc</a:t>
            </a:r>
            <a:r>
              <a:rPr lang="en-US" sz="1600" dirty="0">
                <a:latin typeface="Times New Roman" panose="02020603050405020304" pitchFamily="18" charset="0"/>
                <a:cs typeface="Times New Roman" panose="02020603050405020304" pitchFamily="18" charset="0"/>
              </a:rPr>
              <a:t> Functions of the Department of Statistics, Probability Theory Group (Formerly: E1071), TU Wien. R package version 1.7-6. https://CRAN.R-project.org/package=e1071</a:t>
            </a:r>
          </a:p>
          <a:p>
            <a:r>
              <a:rPr lang="en-US" sz="1600" dirty="0">
                <a:effectLst/>
                <a:latin typeface="Times New Roman" panose="02020603050405020304" pitchFamily="18" charset="0"/>
                <a:cs typeface="Times New Roman" panose="02020603050405020304" pitchFamily="18" charset="0"/>
              </a:rPr>
              <a:t>[12] </a:t>
            </a:r>
            <a:r>
              <a:rPr lang="en-US" sz="1600" dirty="0">
                <a:latin typeface="Times New Roman" panose="02020603050405020304" pitchFamily="18" charset="0"/>
                <a:cs typeface="Times New Roman" panose="02020603050405020304" pitchFamily="18" charset="0"/>
              </a:rPr>
              <a:t>Stefan Fritsch, </a:t>
            </a:r>
            <a:r>
              <a:rPr lang="en-US" sz="1600" dirty="0" err="1">
                <a:latin typeface="Times New Roman" panose="02020603050405020304" pitchFamily="18" charset="0"/>
                <a:cs typeface="Times New Roman" panose="02020603050405020304" pitchFamily="18" charset="0"/>
              </a:rPr>
              <a:t>Frauke</a:t>
            </a:r>
            <a:r>
              <a:rPr lang="en-US" sz="1600" dirty="0">
                <a:latin typeface="Times New Roman" panose="02020603050405020304" pitchFamily="18" charset="0"/>
                <a:cs typeface="Times New Roman" panose="02020603050405020304" pitchFamily="18" charset="0"/>
              </a:rPr>
              <a:t> Guenther and Marvin N. Wright (2019). </a:t>
            </a:r>
            <a:r>
              <a:rPr lang="en-US" sz="1600" dirty="0" err="1">
                <a:latin typeface="Times New Roman" panose="02020603050405020304" pitchFamily="18" charset="0"/>
                <a:cs typeface="Times New Roman" panose="02020603050405020304" pitchFamily="18" charset="0"/>
              </a:rPr>
              <a:t>neuralnet</a:t>
            </a:r>
            <a:r>
              <a:rPr lang="en-US" sz="1600" dirty="0">
                <a:latin typeface="Times New Roman" panose="02020603050405020304" pitchFamily="18" charset="0"/>
                <a:cs typeface="Times New Roman" panose="02020603050405020304" pitchFamily="18" charset="0"/>
              </a:rPr>
              <a:t>: Training of Neural Networks. R package version 1.44.2. https://CRAN.R-project.org/package=neuralnet</a:t>
            </a:r>
          </a:p>
          <a:p>
            <a:r>
              <a:rPr lang="en-US" sz="1600" dirty="0">
                <a:effectLst/>
                <a:latin typeface="Times New Roman" panose="02020603050405020304" pitchFamily="18" charset="0"/>
                <a:cs typeface="Times New Roman" panose="02020603050405020304" pitchFamily="18" charset="0"/>
              </a:rPr>
              <a:t>[13] </a:t>
            </a:r>
            <a:r>
              <a:rPr lang="en-US" sz="1600" dirty="0">
                <a:latin typeface="Times New Roman" panose="02020603050405020304" pitchFamily="18" charset="0"/>
                <a:cs typeface="Times New Roman" panose="02020603050405020304" pitchFamily="18" charset="0"/>
              </a:rPr>
              <a:t>R Core Team (2021). R: A language and environment for statistical computing. R Foundation for Statistical Computing, Vienna, Austria. URL https://www.R-project.org/.</a:t>
            </a:r>
            <a:endParaRPr lang="en-US" sz="1600" dirty="0">
              <a:effectLst/>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18BA462D-B886-4F34-8125-F210B2F1AAC8}"/>
              </a:ext>
            </a:extLst>
          </p:cNvPr>
          <p:cNvSpPr>
            <a:spLocks noGrp="1"/>
          </p:cNvSpPr>
          <p:nvPr>
            <p:ph type="title"/>
          </p:nvPr>
        </p:nvSpPr>
        <p:spPr>
          <a:xfrm>
            <a:off x="4995253" y="-320690"/>
            <a:ext cx="2201494" cy="1325563"/>
          </a:xfrm>
        </p:spPr>
        <p:txBody>
          <a:bodyPr>
            <a:normAutofit/>
          </a:bodyPr>
          <a:lstStyle/>
          <a:p>
            <a:r>
              <a:rPr lang="en-US" sz="3200" b="1" dirty="0">
                <a:latin typeface="Times New Roman" panose="02020603050405020304" pitchFamily="18" charset="0"/>
                <a:cs typeface="Times New Roman" panose="02020603050405020304" pitchFamily="18" charset="0"/>
              </a:rPr>
              <a:t>Reference</a:t>
            </a:r>
          </a:p>
        </p:txBody>
      </p:sp>
    </p:spTree>
    <p:extLst>
      <p:ext uri="{BB962C8B-B14F-4D97-AF65-F5344CB8AC3E}">
        <p14:creationId xmlns:p14="http://schemas.microsoft.com/office/powerpoint/2010/main" val="1142817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3A834-BDCF-4D71-947B-11DF762DB530}"/>
              </a:ext>
            </a:extLst>
          </p:cNvPr>
          <p:cNvSpPr>
            <a:spLocks noGrp="1"/>
          </p:cNvSpPr>
          <p:nvPr>
            <p:ph type="title"/>
          </p:nvPr>
        </p:nvSpPr>
        <p:spPr>
          <a:xfrm>
            <a:off x="383166" y="0"/>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EC1A9C2D-3A97-46D6-A16C-D4BBA9FE72E6}"/>
              </a:ext>
            </a:extLst>
          </p:cNvPr>
          <p:cNvSpPr>
            <a:spLocks noGrp="1"/>
          </p:cNvSpPr>
          <p:nvPr>
            <p:ph idx="1"/>
          </p:nvPr>
        </p:nvSpPr>
        <p:spPr>
          <a:xfrm>
            <a:off x="383166" y="1114907"/>
            <a:ext cx="10210493" cy="213533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Drought is considered as one of the major natural hazards that affect the environment and economy at local and global scales. Considering local weather data is not sufficient to monitor and evaluate drought conditions, it is therefore important to include satellite images, climate data, and hydrologic information to predict the location and severity of droughts.</a:t>
            </a:r>
          </a:p>
        </p:txBody>
      </p:sp>
      <p:sp>
        <p:nvSpPr>
          <p:cNvPr id="5" name="Title 1">
            <a:extLst>
              <a:ext uri="{FF2B5EF4-FFF2-40B4-BE49-F238E27FC236}">
                <a16:creationId xmlns:a16="http://schemas.microsoft.com/office/drawing/2014/main" id="{E199CC58-0C26-4966-8CBB-6948C70E5CDE}"/>
              </a:ext>
            </a:extLst>
          </p:cNvPr>
          <p:cNvSpPr txBox="1">
            <a:spLocks/>
          </p:cNvSpPr>
          <p:nvPr/>
        </p:nvSpPr>
        <p:spPr>
          <a:xfrm>
            <a:off x="383166" y="27117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Times New Roman" panose="02020603050405020304" pitchFamily="18" charset="0"/>
                <a:cs typeface="Times New Roman" panose="02020603050405020304" pitchFamily="18" charset="0"/>
              </a:rPr>
              <a:t>Hypothesis</a:t>
            </a:r>
          </a:p>
        </p:txBody>
      </p:sp>
      <p:sp>
        <p:nvSpPr>
          <p:cNvPr id="6" name="Title 1">
            <a:extLst>
              <a:ext uri="{FF2B5EF4-FFF2-40B4-BE49-F238E27FC236}">
                <a16:creationId xmlns:a16="http://schemas.microsoft.com/office/drawing/2014/main" id="{3C96A914-25DA-49F9-AE2D-3CDA1F37B7D8}"/>
              </a:ext>
            </a:extLst>
          </p:cNvPr>
          <p:cNvSpPr txBox="1">
            <a:spLocks/>
          </p:cNvSpPr>
          <p:nvPr/>
        </p:nvSpPr>
        <p:spPr>
          <a:xfrm>
            <a:off x="383166" y="4324936"/>
            <a:ext cx="10515600" cy="1404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Times New Roman" panose="02020603050405020304" pitchFamily="18" charset="0"/>
                <a:cs typeface="Times New Roman" panose="02020603050405020304" pitchFamily="18" charset="0"/>
              </a:rPr>
              <a:t>Objective</a:t>
            </a:r>
          </a:p>
        </p:txBody>
      </p:sp>
      <p:sp>
        <p:nvSpPr>
          <p:cNvPr id="7" name="Content Placeholder 2">
            <a:extLst>
              <a:ext uri="{FF2B5EF4-FFF2-40B4-BE49-F238E27FC236}">
                <a16:creationId xmlns:a16="http://schemas.microsoft.com/office/drawing/2014/main" id="{D6F09899-6F78-4BD3-9BC9-744B59230241}"/>
              </a:ext>
            </a:extLst>
          </p:cNvPr>
          <p:cNvSpPr txBox="1">
            <a:spLocks/>
          </p:cNvSpPr>
          <p:nvPr/>
        </p:nvSpPr>
        <p:spPr>
          <a:xfrm>
            <a:off x="383165" y="3833733"/>
            <a:ext cx="10828071" cy="938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Random forest model can accurately predict drought conditions across the US in a decade (2010~2020).</a:t>
            </a:r>
          </a:p>
        </p:txBody>
      </p:sp>
      <p:sp>
        <p:nvSpPr>
          <p:cNvPr id="8" name="Content Placeholder 2">
            <a:extLst>
              <a:ext uri="{FF2B5EF4-FFF2-40B4-BE49-F238E27FC236}">
                <a16:creationId xmlns:a16="http://schemas.microsoft.com/office/drawing/2014/main" id="{67EB7915-7F05-4DB5-AEDB-4EDE2ED5CDD5}"/>
              </a:ext>
            </a:extLst>
          </p:cNvPr>
          <p:cNvSpPr txBox="1">
            <a:spLocks/>
          </p:cNvSpPr>
          <p:nvPr/>
        </p:nvSpPr>
        <p:spPr>
          <a:xfrm>
            <a:off x="383165" y="5423562"/>
            <a:ext cx="11727970" cy="1501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Implement RF algorithm to predict drought conditions in the US and identify important factors that affect droughts the most.    </a:t>
            </a:r>
          </a:p>
          <a:p>
            <a:r>
              <a:rPr lang="en-US" sz="2400" dirty="0">
                <a:latin typeface="Times New Roman" panose="02020603050405020304" pitchFamily="18" charset="0"/>
                <a:cs typeface="Times New Roman" panose="02020603050405020304" pitchFamily="18" charset="0"/>
              </a:rPr>
              <a:t>Compare RF with other machine learning algorithms (RF, SVM, ANN, GLM, </a:t>
            </a:r>
            <a:r>
              <a:rPr lang="en-US" sz="2400" kern="1200" dirty="0">
                <a:solidFill>
                  <a:schemeClr val="tx1"/>
                </a:solidFill>
                <a:latin typeface="Times New Roman" panose="02020603050405020304" pitchFamily="18" charset="0"/>
                <a:ea typeface="+mn-ea"/>
                <a:cs typeface="Times New Roman" panose="02020603050405020304" pitchFamily="18" charset="0"/>
              </a:rPr>
              <a:t>RPART</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3801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F88-0CBE-444B-9138-57195B21A028}"/>
              </a:ext>
            </a:extLst>
          </p:cNvPr>
          <p:cNvSpPr>
            <a:spLocks noGrp="1"/>
          </p:cNvSpPr>
          <p:nvPr>
            <p:ph type="title"/>
          </p:nvPr>
        </p:nvSpPr>
        <p:spPr>
          <a:xfrm>
            <a:off x="424697" y="0"/>
            <a:ext cx="5070370" cy="1325563"/>
          </a:xfrm>
        </p:spPr>
        <p:txBody>
          <a:bodyPr>
            <a:normAutofit/>
          </a:bodyPr>
          <a:lstStyle/>
          <a:p>
            <a:r>
              <a:rPr lang="en-US" sz="3200" b="1" dirty="0">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66FD13D9-36A9-439D-A4C6-447088AA5FF1}"/>
              </a:ext>
            </a:extLst>
          </p:cNvPr>
          <p:cNvSpPr>
            <a:spLocks noGrp="1"/>
          </p:cNvSpPr>
          <p:nvPr>
            <p:ph idx="1"/>
          </p:nvPr>
        </p:nvSpPr>
        <p:spPr>
          <a:xfrm>
            <a:off x="424697" y="1370226"/>
            <a:ext cx="11166008" cy="4351338"/>
          </a:xfrm>
        </p:spPr>
        <p:txBody>
          <a:bodyPr>
            <a:noAutofit/>
          </a:bodyPr>
          <a:lstStyle/>
          <a:p>
            <a:pPr marL="0" indent="0" algn="l">
              <a:buNone/>
            </a:pPr>
            <a:r>
              <a:rPr lang="en-US" sz="2400" b="1" dirty="0">
                <a:latin typeface="Times New Roman" panose="02020603050405020304" pitchFamily="18" charset="0"/>
                <a:cs typeface="Times New Roman" panose="02020603050405020304" pitchFamily="18" charset="0"/>
              </a:rPr>
              <a:t>Prediction of Severe Drought Area Based on Random Forest: Using Satellite Image and Topography Data [1] </a:t>
            </a:r>
          </a:p>
          <a:p>
            <a:pPr algn="l"/>
            <a:r>
              <a:rPr lang="en-US" sz="1800" dirty="0">
                <a:latin typeface="Times New Roman" panose="02020603050405020304" pitchFamily="18" charset="0"/>
                <a:cs typeface="Times New Roman" panose="02020603050405020304" pitchFamily="18" charset="0"/>
              </a:rPr>
              <a:t>Ge</a:t>
            </a:r>
            <a:r>
              <a:rPr lang="en-US" sz="1800" b="0" i="0" u="none" strike="noStrike" baseline="0" dirty="0">
                <a:latin typeface="Times New Roman" panose="02020603050405020304" pitchFamily="18" charset="0"/>
                <a:cs typeface="Times New Roman" panose="02020603050405020304" pitchFamily="18" charset="0"/>
              </a:rPr>
              <a:t>nerated drought function with the RF algorithm using input variables and three months afterward SMI (drought index) to train agricultural drought. </a:t>
            </a:r>
          </a:p>
          <a:p>
            <a:pPr algn="l"/>
            <a:r>
              <a:rPr lang="en-US" sz="1800" dirty="0">
                <a:latin typeface="Times New Roman" panose="02020603050405020304" pitchFamily="18" charset="0"/>
                <a:cs typeface="Times New Roman" panose="02020603050405020304" pitchFamily="18" charset="0"/>
              </a:rPr>
              <a:t>I</a:t>
            </a:r>
            <a:r>
              <a:rPr lang="en-US" sz="1800" b="0" i="0" u="none" strike="noStrike" baseline="0" dirty="0">
                <a:latin typeface="Times New Roman" panose="02020603050405020304" pitchFamily="18" charset="0"/>
                <a:cs typeface="Times New Roman" panose="02020603050405020304" pitchFamily="18" charset="0"/>
              </a:rPr>
              <a:t>dentified the order of feature importance that affects drought training (regression) among the input variables (features). </a:t>
            </a:r>
            <a:endParaRPr lang="en-US" sz="1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4878CFF-4227-4E9A-BF10-C494C130E387}"/>
              </a:ext>
            </a:extLst>
          </p:cNvPr>
          <p:cNvPicPr>
            <a:picLocks noChangeAspect="1"/>
          </p:cNvPicPr>
          <p:nvPr/>
        </p:nvPicPr>
        <p:blipFill>
          <a:blip r:embed="rId3"/>
          <a:stretch>
            <a:fillRect/>
          </a:stretch>
        </p:blipFill>
        <p:spPr>
          <a:xfrm>
            <a:off x="69971" y="3728306"/>
            <a:ext cx="5779822" cy="2782737"/>
          </a:xfrm>
          <a:prstGeom prst="rect">
            <a:avLst/>
          </a:prstGeom>
        </p:spPr>
      </p:pic>
      <p:pic>
        <p:nvPicPr>
          <p:cNvPr id="9" name="Picture 8">
            <a:extLst>
              <a:ext uri="{FF2B5EF4-FFF2-40B4-BE49-F238E27FC236}">
                <a16:creationId xmlns:a16="http://schemas.microsoft.com/office/drawing/2014/main" id="{CB7A36EB-2B9D-4380-A534-FEE6D868DEA2}"/>
              </a:ext>
            </a:extLst>
          </p:cNvPr>
          <p:cNvPicPr>
            <a:picLocks noChangeAspect="1"/>
          </p:cNvPicPr>
          <p:nvPr/>
        </p:nvPicPr>
        <p:blipFill>
          <a:blip r:embed="rId4"/>
          <a:stretch>
            <a:fillRect/>
          </a:stretch>
        </p:blipFill>
        <p:spPr>
          <a:xfrm>
            <a:off x="6461181" y="3546254"/>
            <a:ext cx="4069060" cy="2288847"/>
          </a:xfrm>
          <a:prstGeom prst="rect">
            <a:avLst/>
          </a:prstGeom>
        </p:spPr>
      </p:pic>
      <p:pic>
        <p:nvPicPr>
          <p:cNvPr id="5" name="Picture 4">
            <a:extLst>
              <a:ext uri="{FF2B5EF4-FFF2-40B4-BE49-F238E27FC236}">
                <a16:creationId xmlns:a16="http://schemas.microsoft.com/office/drawing/2014/main" id="{36A3BCE5-9A7B-4E93-A0CC-AA38C4F51196}"/>
              </a:ext>
            </a:extLst>
          </p:cNvPr>
          <p:cNvPicPr>
            <a:picLocks noChangeAspect="1"/>
          </p:cNvPicPr>
          <p:nvPr/>
        </p:nvPicPr>
        <p:blipFill>
          <a:blip r:embed="rId5"/>
          <a:stretch>
            <a:fillRect/>
          </a:stretch>
        </p:blipFill>
        <p:spPr>
          <a:xfrm>
            <a:off x="5203447" y="5835101"/>
            <a:ext cx="6204794" cy="832179"/>
          </a:xfrm>
          <a:prstGeom prst="rect">
            <a:avLst/>
          </a:prstGeom>
        </p:spPr>
      </p:pic>
    </p:spTree>
    <p:extLst>
      <p:ext uri="{BB962C8B-B14F-4D97-AF65-F5344CB8AC3E}">
        <p14:creationId xmlns:p14="http://schemas.microsoft.com/office/powerpoint/2010/main" val="4156727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F88-0CBE-444B-9138-57195B21A028}"/>
              </a:ext>
            </a:extLst>
          </p:cNvPr>
          <p:cNvSpPr>
            <a:spLocks noGrp="1"/>
          </p:cNvSpPr>
          <p:nvPr>
            <p:ph type="title"/>
          </p:nvPr>
        </p:nvSpPr>
        <p:spPr>
          <a:xfrm>
            <a:off x="424697" y="0"/>
            <a:ext cx="5070370" cy="1325563"/>
          </a:xfrm>
        </p:spPr>
        <p:txBody>
          <a:bodyPr>
            <a:normAutofit/>
          </a:bodyPr>
          <a:lstStyle/>
          <a:p>
            <a:r>
              <a:rPr lang="en-US" sz="3200" b="1" dirty="0">
                <a:latin typeface="Times New Roman" panose="02020603050405020304" pitchFamily="18" charset="0"/>
                <a:cs typeface="Times New Roman" panose="02020603050405020304" pitchFamily="18" charset="0"/>
              </a:rPr>
              <a:t>Literature review</a:t>
            </a:r>
          </a:p>
        </p:txBody>
      </p:sp>
      <p:sp>
        <p:nvSpPr>
          <p:cNvPr id="4" name="Content Placeholder 2">
            <a:extLst>
              <a:ext uri="{FF2B5EF4-FFF2-40B4-BE49-F238E27FC236}">
                <a16:creationId xmlns:a16="http://schemas.microsoft.com/office/drawing/2014/main" id="{EFF33C72-4F68-4545-9743-3A7F3310EED4}"/>
              </a:ext>
            </a:extLst>
          </p:cNvPr>
          <p:cNvSpPr txBox="1">
            <a:spLocks/>
          </p:cNvSpPr>
          <p:nvPr/>
        </p:nvSpPr>
        <p:spPr>
          <a:xfrm>
            <a:off x="424697" y="1477217"/>
            <a:ext cx="1116600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Times New Roman" panose="02020603050405020304" pitchFamily="18" charset="0"/>
                <a:cs typeface="Times New Roman" panose="02020603050405020304" pitchFamily="18" charset="0"/>
              </a:rPr>
              <a:t>MULTISPECTRAL IMAGE ANALYSIS USING RANDOM FOREST [2] </a:t>
            </a:r>
          </a:p>
          <a:p>
            <a:pPr algn="l"/>
            <a:r>
              <a:rPr lang="en-US" sz="1800" dirty="0">
                <a:latin typeface="Times New Roman" panose="02020603050405020304" pitchFamily="18" charset="0"/>
                <a:cs typeface="Times New Roman" panose="02020603050405020304" pitchFamily="18" charset="0"/>
              </a:rPr>
              <a:t>Introduced Random Forest Algorithms and </a:t>
            </a:r>
            <a:r>
              <a:rPr lang="en-US" sz="1800" b="0" i="0" u="none" strike="noStrike" baseline="0" dirty="0">
                <a:latin typeface="Times-Roman"/>
              </a:rPr>
              <a:t>provided</a:t>
            </a:r>
            <a:r>
              <a:rPr lang="en-US" sz="1800" dirty="0">
                <a:latin typeface="Times-Roman"/>
              </a:rPr>
              <a:t> </a:t>
            </a:r>
            <a:r>
              <a:rPr lang="en-US" sz="1800" b="0" i="0" u="none" strike="noStrike" baseline="0" dirty="0">
                <a:latin typeface="Times-Roman"/>
              </a:rPr>
              <a:t>implementation of Random Forest and examples of classification of pixels in multispectral images.</a:t>
            </a:r>
            <a:r>
              <a:rPr lang="en-US" sz="1800" dirty="0">
                <a:latin typeface="Times New Roman" panose="02020603050405020304" pitchFamily="18" charset="0"/>
                <a:cs typeface="Times New Roman" panose="02020603050405020304" pitchFamily="18" charset="0"/>
              </a:rPr>
              <a:t> </a:t>
            </a:r>
          </a:p>
          <a:p>
            <a:pPr algn="l"/>
            <a:r>
              <a:rPr lang="en-US" sz="1800" b="0" i="0" u="none" strike="noStrike" baseline="0" dirty="0">
                <a:latin typeface="Times-Roman"/>
              </a:rPr>
              <a:t>Compare performance of the Random Forest algorithm with other classification algorithms</a:t>
            </a:r>
            <a:endParaRPr lang="en-US" sz="1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83A9348-D5B5-43D0-8B31-A0CAAA60F28A}"/>
              </a:ext>
            </a:extLst>
          </p:cNvPr>
          <p:cNvPicPr>
            <a:picLocks noChangeAspect="1"/>
          </p:cNvPicPr>
          <p:nvPr/>
        </p:nvPicPr>
        <p:blipFill>
          <a:blip r:embed="rId3"/>
          <a:stretch>
            <a:fillRect/>
          </a:stretch>
        </p:blipFill>
        <p:spPr>
          <a:xfrm>
            <a:off x="424697" y="3652886"/>
            <a:ext cx="6077548" cy="2545110"/>
          </a:xfrm>
          <a:prstGeom prst="rect">
            <a:avLst/>
          </a:prstGeom>
        </p:spPr>
      </p:pic>
      <p:pic>
        <p:nvPicPr>
          <p:cNvPr id="8" name="Picture 7">
            <a:extLst>
              <a:ext uri="{FF2B5EF4-FFF2-40B4-BE49-F238E27FC236}">
                <a16:creationId xmlns:a16="http://schemas.microsoft.com/office/drawing/2014/main" id="{AEEF6C72-390E-4AC9-B6FE-AD7FF15A64CA}"/>
              </a:ext>
            </a:extLst>
          </p:cNvPr>
          <p:cNvPicPr>
            <a:picLocks noChangeAspect="1"/>
          </p:cNvPicPr>
          <p:nvPr/>
        </p:nvPicPr>
        <p:blipFill>
          <a:blip r:embed="rId4"/>
          <a:stretch>
            <a:fillRect/>
          </a:stretch>
        </p:blipFill>
        <p:spPr>
          <a:xfrm>
            <a:off x="6567562" y="2927048"/>
            <a:ext cx="5199741" cy="3793657"/>
          </a:xfrm>
          <a:prstGeom prst="rect">
            <a:avLst/>
          </a:prstGeom>
        </p:spPr>
      </p:pic>
    </p:spTree>
    <p:extLst>
      <p:ext uri="{BB962C8B-B14F-4D97-AF65-F5344CB8AC3E}">
        <p14:creationId xmlns:p14="http://schemas.microsoft.com/office/powerpoint/2010/main" val="1540554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F88-0CBE-444B-9138-57195B21A028}"/>
              </a:ext>
            </a:extLst>
          </p:cNvPr>
          <p:cNvSpPr>
            <a:spLocks noGrp="1"/>
          </p:cNvSpPr>
          <p:nvPr>
            <p:ph type="title"/>
          </p:nvPr>
        </p:nvSpPr>
        <p:spPr>
          <a:xfrm>
            <a:off x="424697" y="0"/>
            <a:ext cx="5070370" cy="1325563"/>
          </a:xfrm>
        </p:spPr>
        <p:txBody>
          <a:bodyPr>
            <a:normAutofit/>
          </a:bodyPr>
          <a:lstStyle/>
          <a:p>
            <a:r>
              <a:rPr lang="en-US" sz="3200" b="1" dirty="0">
                <a:latin typeface="Times New Roman" panose="02020603050405020304" pitchFamily="18" charset="0"/>
                <a:cs typeface="Times New Roman" panose="02020603050405020304" pitchFamily="18" charset="0"/>
              </a:rPr>
              <a:t>Literature review</a:t>
            </a:r>
          </a:p>
        </p:txBody>
      </p:sp>
      <p:sp>
        <p:nvSpPr>
          <p:cNvPr id="4" name="Content Placeholder 2">
            <a:extLst>
              <a:ext uri="{FF2B5EF4-FFF2-40B4-BE49-F238E27FC236}">
                <a16:creationId xmlns:a16="http://schemas.microsoft.com/office/drawing/2014/main" id="{EFF33C72-4F68-4545-9743-3A7F3310EED4}"/>
              </a:ext>
            </a:extLst>
          </p:cNvPr>
          <p:cNvSpPr txBox="1">
            <a:spLocks/>
          </p:cNvSpPr>
          <p:nvPr/>
        </p:nvSpPr>
        <p:spPr>
          <a:xfrm>
            <a:off x="433364" y="1477217"/>
            <a:ext cx="1116600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Times New Roman" panose="02020603050405020304" pitchFamily="18" charset="0"/>
                <a:cs typeface="Times New Roman" panose="02020603050405020304" pitchFamily="18" charset="0"/>
              </a:rPr>
              <a:t>Monitoring drought using composite drought indices based on remote sensing [3] </a:t>
            </a:r>
          </a:p>
          <a:p>
            <a:r>
              <a:rPr lang="en-US" sz="1800" dirty="0">
                <a:latin typeface="Times New Roman" panose="02020603050405020304" pitchFamily="18" charset="0"/>
                <a:cs typeface="Times New Roman" panose="02020603050405020304" pitchFamily="18" charset="0"/>
              </a:rPr>
              <a:t>Established composited drought index compare the correlation coefficients between composite indices and SPEIs with that between single indices and SPEIs</a:t>
            </a:r>
          </a:p>
          <a:p>
            <a:r>
              <a:rPr lang="en-US" sz="1800" dirty="0">
                <a:latin typeface="Times New Roman" panose="02020603050405020304" pitchFamily="18" charset="0"/>
                <a:cs typeface="Times New Roman" panose="02020603050405020304" pitchFamily="18" charset="0"/>
              </a:rPr>
              <a:t>Verified the ability of the composite index in monitoring meteorological drought and agricultural drought and investigated drought condition by in China over space and time.</a:t>
            </a:r>
          </a:p>
        </p:txBody>
      </p:sp>
      <p:pic>
        <p:nvPicPr>
          <p:cNvPr id="5" name="Picture 4">
            <a:extLst>
              <a:ext uri="{FF2B5EF4-FFF2-40B4-BE49-F238E27FC236}">
                <a16:creationId xmlns:a16="http://schemas.microsoft.com/office/drawing/2014/main" id="{6B8E5186-60BF-4BCA-A607-828DC541A768}"/>
              </a:ext>
            </a:extLst>
          </p:cNvPr>
          <p:cNvPicPr>
            <a:picLocks noChangeAspect="1"/>
          </p:cNvPicPr>
          <p:nvPr/>
        </p:nvPicPr>
        <p:blipFill>
          <a:blip r:embed="rId3"/>
          <a:stretch>
            <a:fillRect/>
          </a:stretch>
        </p:blipFill>
        <p:spPr>
          <a:xfrm>
            <a:off x="87224" y="3084548"/>
            <a:ext cx="4713907" cy="3374198"/>
          </a:xfrm>
          <a:prstGeom prst="rect">
            <a:avLst/>
          </a:prstGeom>
        </p:spPr>
      </p:pic>
      <p:pic>
        <p:nvPicPr>
          <p:cNvPr id="11" name="Picture 10">
            <a:extLst>
              <a:ext uri="{FF2B5EF4-FFF2-40B4-BE49-F238E27FC236}">
                <a16:creationId xmlns:a16="http://schemas.microsoft.com/office/drawing/2014/main" id="{5D5E2CCA-3DFB-43AA-8B01-D07181107266}"/>
              </a:ext>
            </a:extLst>
          </p:cNvPr>
          <p:cNvPicPr>
            <a:picLocks noChangeAspect="1"/>
          </p:cNvPicPr>
          <p:nvPr/>
        </p:nvPicPr>
        <p:blipFill>
          <a:blip r:embed="rId4"/>
          <a:stretch>
            <a:fillRect/>
          </a:stretch>
        </p:blipFill>
        <p:spPr>
          <a:xfrm>
            <a:off x="4757032" y="3257636"/>
            <a:ext cx="7249151" cy="3201110"/>
          </a:xfrm>
          <a:prstGeom prst="rect">
            <a:avLst/>
          </a:prstGeom>
        </p:spPr>
      </p:pic>
    </p:spTree>
    <p:extLst>
      <p:ext uri="{BB962C8B-B14F-4D97-AF65-F5344CB8AC3E}">
        <p14:creationId xmlns:p14="http://schemas.microsoft.com/office/powerpoint/2010/main" val="3359436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F39160A-1889-4CFA-95FE-E1E9181DD596}"/>
              </a:ext>
            </a:extLst>
          </p:cNvPr>
          <p:cNvGraphicFramePr>
            <a:graphicFrameLocks noGrp="1"/>
          </p:cNvGraphicFramePr>
          <p:nvPr>
            <p:extLst>
              <p:ext uri="{D42A27DB-BD31-4B8C-83A1-F6EECF244321}">
                <p14:modId xmlns:p14="http://schemas.microsoft.com/office/powerpoint/2010/main" val="3790367241"/>
              </p:ext>
            </p:extLst>
          </p:nvPr>
        </p:nvGraphicFramePr>
        <p:xfrm>
          <a:off x="872706" y="1940944"/>
          <a:ext cx="10446587" cy="4638040"/>
        </p:xfrm>
        <a:graphic>
          <a:graphicData uri="http://schemas.openxmlformats.org/drawingml/2006/table">
            <a:tbl>
              <a:tblPr firstRow="1" bandRow="1">
                <a:tableStyleId>{9D7B26C5-4107-4FEC-AEDC-1716B250A1EF}</a:tableStyleId>
              </a:tblPr>
              <a:tblGrid>
                <a:gridCol w="2351330">
                  <a:extLst>
                    <a:ext uri="{9D8B030D-6E8A-4147-A177-3AD203B41FA5}">
                      <a16:colId xmlns:a16="http://schemas.microsoft.com/office/drawing/2014/main" val="828247954"/>
                    </a:ext>
                  </a:extLst>
                </a:gridCol>
                <a:gridCol w="1577448">
                  <a:extLst>
                    <a:ext uri="{9D8B030D-6E8A-4147-A177-3AD203B41FA5}">
                      <a16:colId xmlns:a16="http://schemas.microsoft.com/office/drawing/2014/main" val="3921010610"/>
                    </a:ext>
                  </a:extLst>
                </a:gridCol>
                <a:gridCol w="2712864">
                  <a:extLst>
                    <a:ext uri="{9D8B030D-6E8A-4147-A177-3AD203B41FA5}">
                      <a16:colId xmlns:a16="http://schemas.microsoft.com/office/drawing/2014/main" val="1611373030"/>
                    </a:ext>
                  </a:extLst>
                </a:gridCol>
                <a:gridCol w="1824467">
                  <a:extLst>
                    <a:ext uri="{9D8B030D-6E8A-4147-A177-3AD203B41FA5}">
                      <a16:colId xmlns:a16="http://schemas.microsoft.com/office/drawing/2014/main" val="249097106"/>
                    </a:ext>
                  </a:extLst>
                </a:gridCol>
                <a:gridCol w="1980478">
                  <a:extLst>
                    <a:ext uri="{9D8B030D-6E8A-4147-A177-3AD203B41FA5}">
                      <a16:colId xmlns:a16="http://schemas.microsoft.com/office/drawing/2014/main" val="717578563"/>
                    </a:ext>
                  </a:extLst>
                </a:gridCol>
              </a:tblGrid>
              <a:tr h="344304">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Variable (abbreviation)</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Category</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Dataset</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Resolution</a:t>
                      </a:r>
                    </a:p>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(spatial/temporal)</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Unit</a:t>
                      </a:r>
                    </a:p>
                  </a:txBody>
                  <a:tcPr>
                    <a:solidFill>
                      <a:schemeClr val="bg1"/>
                    </a:solidFill>
                  </a:tcPr>
                </a:tc>
                <a:extLst>
                  <a:ext uri="{0D108BD9-81ED-4DB2-BD59-A6C34878D82A}">
                    <a16:rowId xmlns:a16="http://schemas.microsoft.com/office/drawing/2014/main" val="479492483"/>
                  </a:ext>
                </a:extLst>
              </a:tr>
              <a:tr h="236101">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Drought [4]</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Drought</a:t>
                      </a:r>
                    </a:p>
                  </a:txBody>
                  <a:tcPr>
                    <a:solidFill>
                      <a:schemeClr val="bg1"/>
                    </a:solidFill>
                  </a:tcPr>
                </a:tc>
                <a:tc>
                  <a:txBody>
                    <a:bodyPr/>
                    <a:lstStyle/>
                    <a:p>
                      <a:pPr algn="ctr"/>
                      <a:r>
                        <a:rPr lang="en-US" sz="1600" kern="1200" dirty="0" err="1">
                          <a:solidFill>
                            <a:schemeClr val="tx1"/>
                          </a:solidFill>
                          <a:latin typeface="Times New Roman" panose="02020603050405020304" pitchFamily="18" charset="0"/>
                          <a:ea typeface="+mn-ea"/>
                          <a:cs typeface="Times New Roman" panose="02020603050405020304" pitchFamily="18" charset="0"/>
                        </a:rPr>
                        <a:t>gridMET</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3980 m/daily</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Index</a:t>
                      </a:r>
                    </a:p>
                  </a:txBody>
                  <a:tcPr>
                    <a:solidFill>
                      <a:schemeClr val="bg1"/>
                    </a:solidFill>
                  </a:tcPr>
                </a:tc>
                <a:extLst>
                  <a:ext uri="{0D108BD9-81ED-4DB2-BD59-A6C34878D82A}">
                    <a16:rowId xmlns:a16="http://schemas.microsoft.com/office/drawing/2014/main" val="1991574605"/>
                  </a:ext>
                </a:extLst>
              </a:tr>
              <a:tr h="138435">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NDVI [5, 6]</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Vegetation</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MODIS Terra 16 Days</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3980 m/16 days</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Index</a:t>
                      </a:r>
                    </a:p>
                  </a:txBody>
                  <a:tcPr>
                    <a:solidFill>
                      <a:schemeClr val="bg1"/>
                    </a:solidFill>
                  </a:tcPr>
                </a:tc>
                <a:extLst>
                  <a:ext uri="{0D108BD9-81ED-4DB2-BD59-A6C34878D82A}">
                    <a16:rowId xmlns:a16="http://schemas.microsoft.com/office/drawing/2014/main" val="623509449"/>
                  </a:ext>
                </a:extLst>
              </a:tr>
              <a:tr h="0">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NDWI [7]</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Vegetation</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MODIS Terra/Aqua 16 Days</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3980 m/16 days</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Index</a:t>
                      </a:r>
                    </a:p>
                  </a:txBody>
                  <a:tcPr>
                    <a:solidFill>
                      <a:schemeClr val="bg1"/>
                    </a:solidFill>
                  </a:tcPr>
                </a:tc>
                <a:extLst>
                  <a:ext uri="{0D108BD9-81ED-4DB2-BD59-A6C34878D82A}">
                    <a16:rowId xmlns:a16="http://schemas.microsoft.com/office/drawing/2014/main" val="3040150975"/>
                  </a:ext>
                </a:extLst>
              </a:tr>
              <a:tr h="0">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EVI [8]</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Vegetation</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MODIS Terra 16 Days</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3980 m/16 days</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Index</a:t>
                      </a:r>
                    </a:p>
                  </a:txBody>
                  <a:tcPr>
                    <a:solidFill>
                      <a:schemeClr val="bg1"/>
                    </a:solidFill>
                  </a:tcPr>
                </a:tc>
                <a:extLst>
                  <a:ext uri="{0D108BD9-81ED-4DB2-BD59-A6C34878D82A}">
                    <a16:rowId xmlns:a16="http://schemas.microsoft.com/office/drawing/2014/main" val="1891164155"/>
                  </a:ext>
                </a:extLst>
              </a:tr>
              <a:tr h="2249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Temperature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Times New Roman" panose="02020603050405020304" pitchFamily="18" charset="0"/>
                          <a:ea typeface="+mn-ea"/>
                          <a:cs typeface="Times New Roman" panose="02020603050405020304" pitchFamily="18" charset="0"/>
                        </a:rPr>
                        <a:t>Climate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gridMET</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4660 m/daily</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Times New Roman" panose="02020603050405020304" pitchFamily="18" charset="0"/>
                          <a:ea typeface="+mn-ea"/>
                          <a:cs typeface="Times New Roman" panose="02020603050405020304" pitchFamily="18" charset="0"/>
                        </a:rPr>
                        <a:t>Degree</a:t>
                      </a:r>
                    </a:p>
                  </a:txBody>
                  <a:tcPr>
                    <a:solidFill>
                      <a:schemeClr val="bg1"/>
                    </a:solidFill>
                  </a:tcPr>
                </a:tc>
                <a:extLst>
                  <a:ext uri="{0D108BD9-81ED-4DB2-BD59-A6C34878D82A}">
                    <a16:rowId xmlns:a16="http://schemas.microsoft.com/office/drawing/2014/main" val="75958870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Precipitation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Times New Roman" panose="02020603050405020304" pitchFamily="18" charset="0"/>
                          <a:ea typeface="+mn-ea"/>
                          <a:cs typeface="Times New Roman" panose="02020603050405020304" pitchFamily="18" charset="0"/>
                        </a:rPr>
                        <a:t>Climate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gridMET</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4660 m/daily</a:t>
                      </a:r>
                    </a:p>
                  </a:txBody>
                  <a:tcPr>
                    <a:solidFill>
                      <a:schemeClr val="bg1"/>
                    </a:solidFill>
                  </a:tcPr>
                </a:tc>
                <a:tc>
                  <a:txBody>
                    <a:bodyPr/>
                    <a:lstStyle/>
                    <a:p>
                      <a:pPr algn="ctr"/>
                      <a:r>
                        <a:rPr lang="en-US" sz="1600" kern="1200" dirty="0">
                          <a:solidFill>
                            <a:schemeClr val="dk1"/>
                          </a:solidFill>
                          <a:latin typeface="Times New Roman" panose="02020603050405020304" pitchFamily="18" charset="0"/>
                          <a:ea typeface="+mn-ea"/>
                          <a:cs typeface="Times New Roman" panose="02020603050405020304" pitchFamily="18" charset="0"/>
                        </a:rPr>
                        <a:t>Millimeters</a:t>
                      </a:r>
                    </a:p>
                  </a:txBody>
                  <a:tcPr>
                    <a:solidFill>
                      <a:schemeClr val="bg1"/>
                    </a:solidFill>
                  </a:tcPr>
                </a:tc>
                <a:extLst>
                  <a:ext uri="{0D108BD9-81ED-4DB2-BD59-A6C34878D82A}">
                    <a16:rowId xmlns:a16="http://schemas.microsoft.com/office/drawing/2014/main" val="3256647463"/>
                  </a:ext>
                </a:extLst>
              </a:tr>
              <a:tr h="1797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Windspeed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Times New Roman" panose="02020603050405020304" pitchFamily="18" charset="0"/>
                          <a:ea typeface="+mn-ea"/>
                          <a:cs typeface="Times New Roman" panose="02020603050405020304" pitchFamily="18" charset="0"/>
                        </a:rPr>
                        <a:t>Climate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gridMET</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4660 m/daily</a:t>
                      </a:r>
                    </a:p>
                  </a:txBody>
                  <a:tcPr>
                    <a:solidFill>
                      <a:schemeClr val="bg1"/>
                    </a:solidFill>
                  </a:tcPr>
                </a:tc>
                <a:tc>
                  <a:txBody>
                    <a:bodyPr/>
                    <a:lstStyle/>
                    <a:p>
                      <a:pPr algn="ctr"/>
                      <a:r>
                        <a:rPr lang="en-US" sz="1600" kern="1200" dirty="0">
                          <a:solidFill>
                            <a:schemeClr val="dk1"/>
                          </a:solidFill>
                          <a:latin typeface="Times New Roman" panose="02020603050405020304" pitchFamily="18" charset="0"/>
                          <a:ea typeface="+mn-ea"/>
                          <a:cs typeface="Times New Roman" panose="02020603050405020304" pitchFamily="18" charset="0"/>
                        </a:rPr>
                        <a:t>Meters/second</a:t>
                      </a:r>
                    </a:p>
                  </a:txBody>
                  <a:tcPr>
                    <a:solidFill>
                      <a:schemeClr val="bg1"/>
                    </a:solidFill>
                  </a:tcPr>
                </a:tc>
                <a:extLst>
                  <a:ext uri="{0D108BD9-81ED-4DB2-BD59-A6C34878D82A}">
                    <a16:rowId xmlns:a16="http://schemas.microsoft.com/office/drawing/2014/main" val="2124098589"/>
                  </a:ext>
                </a:extLst>
              </a:tr>
              <a:tr h="138281">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Humidity</a:t>
                      </a:r>
                    </a:p>
                  </a:txBody>
                  <a:tcPr>
                    <a:solidFill>
                      <a:schemeClr val="bg1"/>
                    </a:solidFill>
                  </a:tcPr>
                </a:tc>
                <a:tc>
                  <a:txBody>
                    <a:bodyPr/>
                    <a:lstStyle/>
                    <a:p>
                      <a:pPr algn="ctr"/>
                      <a:r>
                        <a:rPr lang="en-US" sz="1600" kern="1200" dirty="0">
                          <a:solidFill>
                            <a:schemeClr val="dk1"/>
                          </a:solidFill>
                          <a:latin typeface="Times New Roman" panose="02020603050405020304" pitchFamily="18" charset="0"/>
                          <a:ea typeface="+mn-ea"/>
                          <a:cs typeface="Times New Roman" panose="02020603050405020304" pitchFamily="18" charset="0"/>
                        </a:rPr>
                        <a:t>Climate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gridMET</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4660 m/daily</a:t>
                      </a:r>
                    </a:p>
                  </a:txBody>
                  <a:tcPr>
                    <a:solidFill>
                      <a:schemeClr val="bg1"/>
                    </a:solidFill>
                  </a:tcPr>
                </a:tc>
                <a:tc>
                  <a:txBody>
                    <a:bodyPr/>
                    <a:lstStyle/>
                    <a:p>
                      <a:pPr algn="ctr"/>
                      <a:r>
                        <a:rPr lang="en-US" sz="1600" kern="1200" dirty="0">
                          <a:solidFill>
                            <a:schemeClr val="dk1"/>
                          </a:solidFill>
                          <a:latin typeface="Times New Roman" panose="02020603050405020304" pitchFamily="18" charset="0"/>
                          <a:ea typeface="+mn-ea"/>
                          <a:cs typeface="Times New Roman" panose="02020603050405020304" pitchFamily="18" charset="0"/>
                        </a:rPr>
                        <a:t>Grams/m</a:t>
                      </a:r>
                      <a:r>
                        <a:rPr lang="en-US" sz="1600" kern="1200" baseline="30000" dirty="0">
                          <a:solidFill>
                            <a:schemeClr val="dk1"/>
                          </a:solidFill>
                          <a:latin typeface="Times New Roman" panose="02020603050405020304" pitchFamily="18" charset="0"/>
                          <a:ea typeface="+mn-ea"/>
                          <a:cs typeface="Times New Roman" panose="02020603050405020304" pitchFamily="18" charset="0"/>
                        </a:rPr>
                        <a:t>3</a:t>
                      </a:r>
                    </a:p>
                  </a:txBody>
                  <a:tcPr>
                    <a:solidFill>
                      <a:schemeClr val="bg1"/>
                    </a:solidFill>
                  </a:tcPr>
                </a:tc>
                <a:extLst>
                  <a:ext uri="{0D108BD9-81ED-4DB2-BD59-A6C34878D82A}">
                    <a16:rowId xmlns:a16="http://schemas.microsoft.com/office/drawing/2014/main" val="4177580980"/>
                  </a:ext>
                </a:extLst>
              </a:tr>
              <a:tr h="0">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Burn</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Fire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gridMET</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4660 m/daily</a:t>
                      </a:r>
                    </a:p>
                  </a:txBody>
                  <a:tcPr>
                    <a:solidFill>
                      <a:schemeClr val="bg1"/>
                    </a:solidFill>
                  </a:tcPr>
                </a:tc>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Index</a:t>
                      </a:r>
                    </a:p>
                  </a:txBody>
                  <a:tcPr>
                    <a:solidFill>
                      <a:schemeClr val="bg1"/>
                    </a:solidFill>
                  </a:tcPr>
                </a:tc>
                <a:extLst>
                  <a:ext uri="{0D108BD9-81ED-4DB2-BD59-A6C34878D82A}">
                    <a16:rowId xmlns:a16="http://schemas.microsoft.com/office/drawing/2014/main" val="1835176656"/>
                  </a:ext>
                </a:extLst>
              </a:tr>
              <a:tr h="125689">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Soil Moisture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Times New Roman" panose="02020603050405020304" pitchFamily="18" charset="0"/>
                          <a:ea typeface="+mn-ea"/>
                          <a:cs typeface="Times New Roman" panose="02020603050405020304" pitchFamily="18" charset="0"/>
                        </a:rPr>
                        <a:t>Hydrology</a:t>
                      </a:r>
                    </a:p>
                  </a:txBody>
                  <a:tcPr>
                    <a:solidFill>
                      <a:schemeClr val="bg1"/>
                    </a:solidFill>
                  </a:tcPr>
                </a:tc>
                <a:tc>
                  <a:txBody>
                    <a:bodyPr/>
                    <a:lstStyle/>
                    <a:p>
                      <a:pPr algn="ctr"/>
                      <a:r>
                        <a:rPr lang="en-US" sz="1600" kern="1200" dirty="0" err="1">
                          <a:solidFill>
                            <a:schemeClr val="dk1"/>
                          </a:solidFill>
                          <a:latin typeface="Times New Roman" panose="02020603050405020304" pitchFamily="18" charset="0"/>
                          <a:ea typeface="+mn-ea"/>
                          <a:cs typeface="Times New Roman" panose="02020603050405020304" pitchFamily="18" charset="0"/>
                        </a:rPr>
                        <a:t>TerraClimate</a:t>
                      </a: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4660 m/monthly</a:t>
                      </a:r>
                    </a:p>
                  </a:txBody>
                  <a:tcPr>
                    <a:solidFill>
                      <a:schemeClr val="bg1"/>
                    </a:solidFill>
                  </a:tcPr>
                </a:tc>
                <a:tc>
                  <a:txBody>
                    <a:bodyPr/>
                    <a:lstStyle/>
                    <a:p>
                      <a:pPr algn="ctr"/>
                      <a:r>
                        <a:rPr lang="en-US" sz="1600" kern="1200" dirty="0">
                          <a:solidFill>
                            <a:schemeClr val="dk1"/>
                          </a:solidFill>
                          <a:latin typeface="Times New Roman" panose="02020603050405020304" pitchFamily="18" charset="0"/>
                          <a:ea typeface="+mn-ea"/>
                          <a:cs typeface="Times New Roman" panose="02020603050405020304" pitchFamily="18" charset="0"/>
                        </a:rPr>
                        <a:t>Millimeter</a:t>
                      </a:r>
                    </a:p>
                  </a:txBody>
                  <a:tcPr>
                    <a:solidFill>
                      <a:schemeClr val="bg1"/>
                    </a:solidFill>
                  </a:tcPr>
                </a:tc>
                <a:extLst>
                  <a:ext uri="{0D108BD9-81ED-4DB2-BD59-A6C34878D82A}">
                    <a16:rowId xmlns:a16="http://schemas.microsoft.com/office/drawing/2014/main" val="3317226699"/>
                  </a:ext>
                </a:extLst>
              </a:tr>
              <a:tr h="0">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Runoff</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Times New Roman" panose="02020603050405020304" pitchFamily="18" charset="0"/>
                          <a:ea typeface="+mn-ea"/>
                          <a:cs typeface="Times New Roman" panose="02020603050405020304" pitchFamily="18" charset="0"/>
                        </a:rPr>
                        <a:t>Hydrology</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dk1"/>
                          </a:solidFill>
                          <a:latin typeface="Times New Roman" panose="02020603050405020304" pitchFamily="18" charset="0"/>
                          <a:ea typeface="+mn-ea"/>
                          <a:cs typeface="Times New Roman" panose="02020603050405020304" pitchFamily="18" charset="0"/>
                        </a:rPr>
                        <a:t>TerraClimate</a:t>
                      </a: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4660 m/monthly</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Times New Roman" panose="02020603050405020304" pitchFamily="18" charset="0"/>
                          <a:ea typeface="+mn-ea"/>
                          <a:cs typeface="Times New Roman" panose="02020603050405020304" pitchFamily="18" charset="0"/>
                        </a:rPr>
                        <a:t>Millimeter</a:t>
                      </a:r>
                    </a:p>
                  </a:txBody>
                  <a:tcPr>
                    <a:solidFill>
                      <a:schemeClr val="bg1"/>
                    </a:solidFill>
                  </a:tcPr>
                </a:tc>
                <a:extLst>
                  <a:ext uri="{0D108BD9-81ED-4DB2-BD59-A6C34878D82A}">
                    <a16:rowId xmlns:a16="http://schemas.microsoft.com/office/drawing/2014/main" val="60955408"/>
                  </a:ext>
                </a:extLst>
              </a:tr>
              <a:tr h="370840">
                <a:tc>
                  <a:txBody>
                    <a:bodyPr/>
                    <a:lstStyle/>
                    <a:p>
                      <a:pPr algn="ctr"/>
                      <a:r>
                        <a:rPr lang="en-US" sz="1600" kern="1200" dirty="0">
                          <a:solidFill>
                            <a:schemeClr val="tx1"/>
                          </a:solidFill>
                          <a:latin typeface="Times New Roman" panose="02020603050405020304" pitchFamily="18" charset="0"/>
                          <a:ea typeface="+mn-ea"/>
                          <a:cs typeface="Times New Roman" panose="02020603050405020304" pitchFamily="18" charset="0"/>
                        </a:rPr>
                        <a:t>Evapotranspiration</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Times New Roman" panose="02020603050405020304" pitchFamily="18" charset="0"/>
                          <a:ea typeface="+mn-ea"/>
                          <a:cs typeface="Times New Roman" panose="02020603050405020304" pitchFamily="18" charset="0"/>
                        </a:rPr>
                        <a:t>Hydrology</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dk1"/>
                          </a:solidFill>
                          <a:latin typeface="Times New Roman" panose="02020603050405020304" pitchFamily="18" charset="0"/>
                          <a:ea typeface="+mn-ea"/>
                          <a:cs typeface="Times New Roman" panose="02020603050405020304" pitchFamily="18" charset="0"/>
                        </a:rPr>
                        <a:t>TerraClimate</a:t>
                      </a: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4660 m/monthly</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Times New Roman" panose="02020603050405020304" pitchFamily="18" charset="0"/>
                          <a:ea typeface="+mn-ea"/>
                          <a:cs typeface="Times New Roman" panose="02020603050405020304" pitchFamily="18" charset="0"/>
                        </a:rPr>
                        <a:t>Millimeter</a:t>
                      </a:r>
                    </a:p>
                  </a:txBody>
                  <a:tcPr>
                    <a:solidFill>
                      <a:schemeClr val="bg1"/>
                    </a:solidFill>
                  </a:tcPr>
                </a:tc>
                <a:extLst>
                  <a:ext uri="{0D108BD9-81ED-4DB2-BD59-A6C34878D82A}">
                    <a16:rowId xmlns:a16="http://schemas.microsoft.com/office/drawing/2014/main" val="3155518638"/>
                  </a:ext>
                </a:extLst>
              </a:tr>
            </a:tbl>
          </a:graphicData>
        </a:graphic>
      </p:graphicFrame>
      <p:sp>
        <p:nvSpPr>
          <p:cNvPr id="12" name="TextBox 11">
            <a:extLst>
              <a:ext uri="{FF2B5EF4-FFF2-40B4-BE49-F238E27FC236}">
                <a16:creationId xmlns:a16="http://schemas.microsoft.com/office/drawing/2014/main" id="{0BA93E9B-5773-490E-88EE-2B07FF09D817}"/>
              </a:ext>
            </a:extLst>
          </p:cNvPr>
          <p:cNvSpPr txBox="1"/>
          <p:nvPr/>
        </p:nvSpPr>
        <p:spPr>
          <a:xfrm>
            <a:off x="7934913" y="241888"/>
            <a:ext cx="4558998" cy="1200329"/>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Time range: </a:t>
            </a:r>
            <a:r>
              <a:rPr lang="en-US" sz="1800" dirty="0">
                <a:latin typeface="Times New Roman" panose="02020603050405020304" pitchFamily="18" charset="0"/>
                <a:cs typeface="Times New Roman" panose="02020603050405020304" pitchFamily="18" charset="0"/>
              </a:rPr>
              <a:t>2010~2020</a:t>
            </a:r>
          </a:p>
          <a:p>
            <a:r>
              <a:rPr lang="en-US" sz="1800" b="1" dirty="0">
                <a:latin typeface="Times New Roman" panose="02020603050405020304" pitchFamily="18" charset="0"/>
                <a:cs typeface="Times New Roman" panose="02020603050405020304" pitchFamily="18" charset="0"/>
              </a:rPr>
              <a:t>Study area: </a:t>
            </a:r>
            <a:r>
              <a:rPr lang="en-US" sz="1800" dirty="0">
                <a:latin typeface="Times New Roman" panose="02020603050405020304" pitchFamily="18" charset="0"/>
                <a:cs typeface="Times New Roman" panose="02020603050405020304" pitchFamily="18" charset="0"/>
              </a:rPr>
              <a:t>the Contiguous USA</a:t>
            </a:r>
          </a:p>
          <a:p>
            <a:r>
              <a:rPr lang="en-US" b="1" dirty="0">
                <a:latin typeface="Times New Roman" panose="02020603050405020304" pitchFamily="18" charset="0"/>
                <a:cs typeface="Times New Roman" panose="02020603050405020304" pitchFamily="18" charset="0"/>
              </a:rPr>
              <a:t>Tools: </a:t>
            </a:r>
            <a:r>
              <a:rPr lang="en-US" dirty="0">
                <a:latin typeface="Times New Roman" panose="02020603050405020304" pitchFamily="18" charset="0"/>
                <a:cs typeface="Times New Roman" panose="02020603050405020304" pitchFamily="18" charset="0"/>
              </a:rPr>
              <a:t>ArcGIS Pro, R</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1A0A1C3-7C82-4AA5-8467-C17A4C6EA869}"/>
              </a:ext>
            </a:extLst>
          </p:cNvPr>
          <p:cNvSpPr>
            <a:spLocks noGrp="1"/>
          </p:cNvSpPr>
          <p:nvPr>
            <p:ph type="title"/>
          </p:nvPr>
        </p:nvSpPr>
        <p:spPr>
          <a:xfrm>
            <a:off x="424697" y="0"/>
            <a:ext cx="5070370" cy="1325563"/>
          </a:xfrm>
        </p:spPr>
        <p:txBody>
          <a:bodyPr>
            <a:normAutofit/>
          </a:bodyPr>
          <a:lstStyle/>
          <a:p>
            <a:r>
              <a:rPr lang="en-US" sz="3200" b="1" dirty="0">
                <a:latin typeface="Times New Roman" panose="02020603050405020304" pitchFamily="18" charset="0"/>
                <a:cs typeface="Times New Roman" panose="02020603050405020304" pitchFamily="18" charset="0"/>
              </a:rPr>
              <a:t>Method</a:t>
            </a:r>
          </a:p>
        </p:txBody>
      </p:sp>
      <p:sp>
        <p:nvSpPr>
          <p:cNvPr id="5" name="TextBox 4">
            <a:extLst>
              <a:ext uri="{FF2B5EF4-FFF2-40B4-BE49-F238E27FC236}">
                <a16:creationId xmlns:a16="http://schemas.microsoft.com/office/drawing/2014/main" id="{D16F56E1-6A79-42BB-B7A9-3E68EE467868}"/>
              </a:ext>
            </a:extLst>
          </p:cNvPr>
          <p:cNvSpPr txBox="1"/>
          <p:nvPr/>
        </p:nvSpPr>
        <p:spPr>
          <a:xfrm>
            <a:off x="4289065" y="1384861"/>
            <a:ext cx="333691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Table 1. </a:t>
            </a:r>
            <a:r>
              <a:rPr lang="en-US" dirty="0">
                <a:latin typeface="Times New Roman" panose="02020603050405020304" pitchFamily="18" charset="0"/>
                <a:cs typeface="Times New Roman" panose="02020603050405020304" pitchFamily="18" charset="0"/>
              </a:rPr>
              <a:t>Details of input variables </a:t>
            </a:r>
          </a:p>
        </p:txBody>
      </p:sp>
    </p:spTree>
    <p:extLst>
      <p:ext uri="{BB962C8B-B14F-4D97-AF65-F5344CB8AC3E}">
        <p14:creationId xmlns:p14="http://schemas.microsoft.com/office/powerpoint/2010/main" val="3508378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23C2B3A-6D7E-44DF-BDCC-AC3BAAE34333}"/>
              </a:ext>
            </a:extLst>
          </p:cNvPr>
          <p:cNvSpPr>
            <a:spLocks noGrp="1"/>
          </p:cNvSpPr>
          <p:nvPr>
            <p:ph type="title"/>
          </p:nvPr>
        </p:nvSpPr>
        <p:spPr>
          <a:xfrm>
            <a:off x="424697" y="0"/>
            <a:ext cx="2201494" cy="1325563"/>
          </a:xfrm>
        </p:spPr>
        <p:txBody>
          <a:bodyPr>
            <a:normAutofit/>
          </a:bodyPr>
          <a:lstStyle/>
          <a:p>
            <a:r>
              <a:rPr lang="en-US" sz="3200" b="1" dirty="0">
                <a:latin typeface="Times New Roman" panose="02020603050405020304" pitchFamily="18" charset="0"/>
                <a:cs typeface="Times New Roman" panose="02020603050405020304" pitchFamily="18" charset="0"/>
              </a:rPr>
              <a:t>Method</a:t>
            </a:r>
          </a:p>
        </p:txBody>
      </p:sp>
      <p:sp>
        <p:nvSpPr>
          <p:cNvPr id="9" name="Content Placeholder 2">
            <a:extLst>
              <a:ext uri="{FF2B5EF4-FFF2-40B4-BE49-F238E27FC236}">
                <a16:creationId xmlns:a16="http://schemas.microsoft.com/office/drawing/2014/main" id="{4933E606-E852-4614-9A73-327A034F9101}"/>
              </a:ext>
            </a:extLst>
          </p:cNvPr>
          <p:cNvSpPr>
            <a:spLocks noGrp="1"/>
          </p:cNvSpPr>
          <p:nvPr>
            <p:ph idx="1"/>
          </p:nvPr>
        </p:nvSpPr>
        <p:spPr>
          <a:xfrm>
            <a:off x="429290" y="1044043"/>
            <a:ext cx="5629139" cy="5798483"/>
          </a:xfrm>
        </p:spPr>
        <p:txBody>
          <a:bodyPr>
            <a:normAutofit/>
          </a:bodyPr>
          <a:lstStyle/>
          <a:p>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rasters</a:t>
            </a:r>
            <a:r>
              <a:rPr lang="en-US" sz="2000" dirty="0">
                <a:latin typeface="Times New Roman" panose="02020603050405020304" pitchFamily="18" charset="0"/>
                <a:cs typeface="Times New Roman" panose="02020603050405020304" pitchFamily="18" charset="0"/>
              </a:rPr>
              <a:t> were clipped, resampled, georeferenced, and composited in ArcGIS Pro to ensure consistent spatial/temporal resolution for further processing. </a:t>
            </a:r>
          </a:p>
          <a:p>
            <a:r>
              <a:rPr lang="en-US" sz="2000" dirty="0">
                <a:latin typeface="Times New Roman" panose="02020603050405020304" pitchFamily="18" charset="0"/>
                <a:cs typeface="Times New Roman" panose="02020603050405020304" pitchFamily="18" charset="0"/>
              </a:rPr>
              <a:t>All preprocessed </a:t>
            </a:r>
            <a:r>
              <a:rPr lang="en-US" sz="2000" dirty="0" err="1">
                <a:latin typeface="Times New Roman" panose="02020603050405020304" pitchFamily="18" charset="0"/>
                <a:cs typeface="Times New Roman" panose="02020603050405020304" pitchFamily="18" charset="0"/>
              </a:rPr>
              <a:t>rasters</a:t>
            </a:r>
            <a:r>
              <a:rPr lang="en-US" sz="2000" dirty="0">
                <a:latin typeface="Times New Roman" panose="02020603050405020304" pitchFamily="18" charset="0"/>
                <a:cs typeface="Times New Roman" panose="02020603050405020304" pitchFamily="18" charset="0"/>
              </a:rPr>
              <a:t> were then converted to R </a:t>
            </a:r>
            <a:r>
              <a:rPr lang="en-US" sz="2000" dirty="0" err="1">
                <a:latin typeface="Times New Roman" panose="02020603050405020304" pitchFamily="18" charset="0"/>
                <a:cs typeface="Times New Roman" panose="02020603050405020304" pitchFamily="18" charset="0"/>
              </a:rPr>
              <a:t>dataframe</a:t>
            </a:r>
            <a:r>
              <a:rPr lang="en-US" sz="2000" dirty="0">
                <a:latin typeface="Times New Roman" panose="02020603050405020304" pitchFamily="18" charset="0"/>
                <a:cs typeface="Times New Roman" panose="02020603050405020304" pitchFamily="18" charset="0"/>
              </a:rPr>
              <a:t> and normalized to (0,1) range for Random Forest (RF) prediction.</a:t>
            </a:r>
          </a:p>
          <a:p>
            <a:r>
              <a:rPr lang="en-US" sz="2000" dirty="0">
                <a:latin typeface="Times-Roman"/>
                <a:cs typeface="Times New Roman" panose="02020603050405020304" pitchFamily="18" charset="0"/>
              </a:rPr>
              <a:t>The whole R data frame was split to two parts: prediction datasets (70%) for training the random forest model, and testing datasets (30%) for validating the random forest model.</a:t>
            </a:r>
          </a:p>
          <a:p>
            <a:r>
              <a:rPr lang="en-US" sz="2000" dirty="0">
                <a:effectLst/>
                <a:latin typeface="Times New Roman" panose="02020603050405020304" pitchFamily="18" charset="0"/>
                <a:ea typeface="+mn-ea"/>
                <a:cs typeface="Times New Roman" panose="02020603050405020304" pitchFamily="18" charset="0"/>
              </a:rPr>
              <a:t>The Random Forest tree count was set to 100 to compromise between model performance and quality.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Several error measures were calculated to evaluate the performance of the RF model.</a:t>
            </a:r>
          </a:p>
          <a:p>
            <a:pPr algn="l"/>
            <a:r>
              <a:rPr lang="en-US" sz="2000" b="0" i="0" u="none" strike="noStrike" baseline="0" dirty="0">
                <a:latin typeface="Times-Roman"/>
              </a:rPr>
              <a:t>Compare performance of the </a:t>
            </a:r>
            <a:r>
              <a:rPr lang="en-US" sz="2000" dirty="0">
                <a:latin typeface="Times-Roman"/>
              </a:rPr>
              <a:t>RF </a:t>
            </a:r>
            <a:r>
              <a:rPr lang="en-US" sz="2000" b="0" i="0" u="none" strike="noStrike" baseline="0" dirty="0">
                <a:latin typeface="Times-Roman"/>
              </a:rPr>
              <a:t>algorithm with other machine learning algorithms</a:t>
            </a:r>
          </a:p>
          <a:p>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36D8AD1-91C6-4611-BF4C-319FEA8AF6A4}"/>
              </a:ext>
            </a:extLst>
          </p:cNvPr>
          <p:cNvSpPr/>
          <p:nvPr/>
        </p:nvSpPr>
        <p:spPr>
          <a:xfrm>
            <a:off x="8331439" y="946427"/>
            <a:ext cx="1292150" cy="727519"/>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Data collection</a:t>
            </a:r>
          </a:p>
        </p:txBody>
      </p:sp>
      <p:sp>
        <p:nvSpPr>
          <p:cNvPr id="13" name="Rectangle 12">
            <a:extLst>
              <a:ext uri="{FF2B5EF4-FFF2-40B4-BE49-F238E27FC236}">
                <a16:creationId xmlns:a16="http://schemas.microsoft.com/office/drawing/2014/main" id="{A6081AF6-1503-413A-9502-1087154B349E}"/>
              </a:ext>
            </a:extLst>
          </p:cNvPr>
          <p:cNvSpPr/>
          <p:nvPr/>
        </p:nvSpPr>
        <p:spPr>
          <a:xfrm>
            <a:off x="8331439" y="2117235"/>
            <a:ext cx="1292150" cy="727519"/>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Data processing</a:t>
            </a:r>
          </a:p>
        </p:txBody>
      </p:sp>
      <p:sp>
        <p:nvSpPr>
          <p:cNvPr id="14" name="Rectangle 13">
            <a:extLst>
              <a:ext uri="{FF2B5EF4-FFF2-40B4-BE49-F238E27FC236}">
                <a16:creationId xmlns:a16="http://schemas.microsoft.com/office/drawing/2014/main" id="{EBA3E93C-1C2F-4AB4-B811-8F3A9CE8AD2D}"/>
              </a:ext>
            </a:extLst>
          </p:cNvPr>
          <p:cNvSpPr/>
          <p:nvPr/>
        </p:nvSpPr>
        <p:spPr>
          <a:xfrm>
            <a:off x="8331439" y="3288043"/>
            <a:ext cx="1292150" cy="727519"/>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Data</a:t>
            </a:r>
          </a:p>
          <a:p>
            <a:pPr algn="ctr"/>
            <a:r>
              <a:rPr lang="en-US" b="1" dirty="0">
                <a:solidFill>
                  <a:schemeClr val="tx1"/>
                </a:solidFill>
                <a:latin typeface="Times New Roman" panose="02020603050405020304" pitchFamily="18" charset="0"/>
                <a:cs typeface="Times New Roman" panose="02020603050405020304" pitchFamily="18" charset="0"/>
              </a:rPr>
              <a:t>analysis</a:t>
            </a:r>
          </a:p>
        </p:txBody>
      </p:sp>
      <p:sp>
        <p:nvSpPr>
          <p:cNvPr id="40" name="Rectangle 39">
            <a:extLst>
              <a:ext uri="{FF2B5EF4-FFF2-40B4-BE49-F238E27FC236}">
                <a16:creationId xmlns:a16="http://schemas.microsoft.com/office/drawing/2014/main" id="{6C949C7E-3D29-4965-B918-8AE1DBCCE51E}"/>
              </a:ext>
            </a:extLst>
          </p:cNvPr>
          <p:cNvSpPr/>
          <p:nvPr/>
        </p:nvSpPr>
        <p:spPr>
          <a:xfrm>
            <a:off x="10311736" y="672498"/>
            <a:ext cx="1289084" cy="4179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kern="1200" dirty="0">
                <a:solidFill>
                  <a:schemeClr val="tx1"/>
                </a:solidFill>
                <a:latin typeface="Times New Roman" panose="02020603050405020304" pitchFamily="18" charset="0"/>
                <a:ea typeface="+mn-ea"/>
                <a:cs typeface="Times New Roman" panose="02020603050405020304" pitchFamily="18" charset="0"/>
              </a:rPr>
              <a:t>Drought</a:t>
            </a:r>
            <a:endParaRPr lang="en-US" b="1" dirty="0">
              <a:solidFill>
                <a:schemeClr val="tx1"/>
              </a:solidFill>
            </a:endParaRPr>
          </a:p>
        </p:txBody>
      </p:sp>
      <p:sp>
        <p:nvSpPr>
          <p:cNvPr id="41" name="Rectangle 40">
            <a:extLst>
              <a:ext uri="{FF2B5EF4-FFF2-40B4-BE49-F238E27FC236}">
                <a16:creationId xmlns:a16="http://schemas.microsoft.com/office/drawing/2014/main" id="{9AD5659C-2A1E-4C71-B424-6EA3B8534E76}"/>
              </a:ext>
            </a:extLst>
          </p:cNvPr>
          <p:cNvSpPr/>
          <p:nvPr/>
        </p:nvSpPr>
        <p:spPr>
          <a:xfrm>
            <a:off x="10311735" y="1951631"/>
            <a:ext cx="1289085" cy="41794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kern="1200" dirty="0">
                <a:solidFill>
                  <a:schemeClr val="dk1"/>
                </a:solidFill>
                <a:latin typeface="Times New Roman" panose="02020603050405020304" pitchFamily="18" charset="0"/>
                <a:ea typeface="+mn-ea"/>
                <a:cs typeface="Times New Roman" panose="02020603050405020304" pitchFamily="18" charset="0"/>
              </a:rPr>
              <a:t>Hydrology</a:t>
            </a:r>
            <a:endParaRPr lang="en-US" b="1" dirty="0">
              <a:solidFill>
                <a:schemeClr val="tx1"/>
              </a:solidFill>
            </a:endParaRPr>
          </a:p>
        </p:txBody>
      </p:sp>
      <p:sp>
        <p:nvSpPr>
          <p:cNvPr id="42" name="Rectangle 41">
            <a:extLst>
              <a:ext uri="{FF2B5EF4-FFF2-40B4-BE49-F238E27FC236}">
                <a16:creationId xmlns:a16="http://schemas.microsoft.com/office/drawing/2014/main" id="{8A075989-772B-4B16-815F-E4236534437F}"/>
              </a:ext>
            </a:extLst>
          </p:cNvPr>
          <p:cNvSpPr/>
          <p:nvPr/>
        </p:nvSpPr>
        <p:spPr>
          <a:xfrm>
            <a:off x="10311736" y="1518903"/>
            <a:ext cx="1289084" cy="41794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kern="1200" dirty="0">
                <a:solidFill>
                  <a:schemeClr val="dk1"/>
                </a:solidFill>
                <a:latin typeface="Times New Roman" panose="02020603050405020304" pitchFamily="18" charset="0"/>
                <a:ea typeface="+mn-ea"/>
                <a:cs typeface="Times New Roman" panose="02020603050405020304" pitchFamily="18" charset="0"/>
              </a:rPr>
              <a:t>Climate</a:t>
            </a:r>
            <a:endParaRPr lang="en-US" b="1" dirty="0">
              <a:solidFill>
                <a:schemeClr val="tx1"/>
              </a:solidFill>
            </a:endParaRPr>
          </a:p>
        </p:txBody>
      </p:sp>
      <p:sp>
        <p:nvSpPr>
          <p:cNvPr id="43" name="Rectangle 42">
            <a:extLst>
              <a:ext uri="{FF2B5EF4-FFF2-40B4-BE49-F238E27FC236}">
                <a16:creationId xmlns:a16="http://schemas.microsoft.com/office/drawing/2014/main" id="{7F3D0EE4-C3ED-47C5-B162-CA363AA83914}"/>
              </a:ext>
            </a:extLst>
          </p:cNvPr>
          <p:cNvSpPr/>
          <p:nvPr/>
        </p:nvSpPr>
        <p:spPr>
          <a:xfrm>
            <a:off x="10311736" y="254550"/>
            <a:ext cx="1289084" cy="41794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kern="1200" dirty="0">
                <a:solidFill>
                  <a:schemeClr val="tx1"/>
                </a:solidFill>
                <a:latin typeface="Times New Roman" panose="02020603050405020304" pitchFamily="18" charset="0"/>
                <a:ea typeface="+mn-ea"/>
                <a:cs typeface="Times New Roman" panose="02020603050405020304" pitchFamily="18" charset="0"/>
              </a:rPr>
              <a:t>Fire</a:t>
            </a:r>
            <a:endParaRPr lang="en-US" b="1" dirty="0">
              <a:solidFill>
                <a:schemeClr val="tx1"/>
              </a:solidFill>
            </a:endParaRPr>
          </a:p>
        </p:txBody>
      </p:sp>
      <p:sp>
        <p:nvSpPr>
          <p:cNvPr id="44" name="Rectangle 43">
            <a:extLst>
              <a:ext uri="{FF2B5EF4-FFF2-40B4-BE49-F238E27FC236}">
                <a16:creationId xmlns:a16="http://schemas.microsoft.com/office/drawing/2014/main" id="{D82155CB-337A-423D-8187-911D41DCDEF6}"/>
              </a:ext>
            </a:extLst>
          </p:cNvPr>
          <p:cNvSpPr/>
          <p:nvPr/>
        </p:nvSpPr>
        <p:spPr>
          <a:xfrm>
            <a:off x="6096000" y="1464972"/>
            <a:ext cx="1516238" cy="4179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kern="1200" dirty="0">
                <a:solidFill>
                  <a:schemeClr val="tx1"/>
                </a:solidFill>
                <a:latin typeface="Times New Roman" panose="02020603050405020304" pitchFamily="18" charset="0"/>
                <a:ea typeface="+mn-ea"/>
                <a:cs typeface="Times New Roman" panose="02020603050405020304" pitchFamily="18" charset="0"/>
              </a:rPr>
              <a:t>Project</a:t>
            </a:r>
            <a:endParaRPr lang="en-US" b="1" dirty="0">
              <a:solidFill>
                <a:schemeClr val="tx1"/>
              </a:solidFill>
            </a:endParaRPr>
          </a:p>
        </p:txBody>
      </p:sp>
      <p:sp>
        <p:nvSpPr>
          <p:cNvPr id="45" name="Rectangle 44">
            <a:extLst>
              <a:ext uri="{FF2B5EF4-FFF2-40B4-BE49-F238E27FC236}">
                <a16:creationId xmlns:a16="http://schemas.microsoft.com/office/drawing/2014/main" id="{57D938E0-B26A-4C43-B54B-66C1F76D7809}"/>
              </a:ext>
            </a:extLst>
          </p:cNvPr>
          <p:cNvSpPr/>
          <p:nvPr/>
        </p:nvSpPr>
        <p:spPr>
          <a:xfrm>
            <a:off x="6096001" y="1882920"/>
            <a:ext cx="1516237" cy="39010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Clip</a:t>
            </a:r>
            <a:endParaRPr lang="en-US" b="1" dirty="0">
              <a:solidFill>
                <a:schemeClr val="tx1"/>
              </a:solidFill>
            </a:endParaRPr>
          </a:p>
        </p:txBody>
      </p:sp>
      <p:sp>
        <p:nvSpPr>
          <p:cNvPr id="46" name="Rectangle 45">
            <a:extLst>
              <a:ext uri="{FF2B5EF4-FFF2-40B4-BE49-F238E27FC236}">
                <a16:creationId xmlns:a16="http://schemas.microsoft.com/office/drawing/2014/main" id="{F037D084-2D0B-4952-A0D7-FB2BC4C9C376}"/>
              </a:ext>
            </a:extLst>
          </p:cNvPr>
          <p:cNvSpPr/>
          <p:nvPr/>
        </p:nvSpPr>
        <p:spPr>
          <a:xfrm>
            <a:off x="6096003" y="2273025"/>
            <a:ext cx="1516236" cy="4179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Resample</a:t>
            </a:r>
            <a:endParaRPr lang="en-US" b="1" dirty="0">
              <a:solidFill>
                <a:schemeClr val="tx1"/>
              </a:solidFill>
            </a:endParaRPr>
          </a:p>
        </p:txBody>
      </p:sp>
      <p:sp>
        <p:nvSpPr>
          <p:cNvPr id="47" name="Rectangle 46">
            <a:extLst>
              <a:ext uri="{FF2B5EF4-FFF2-40B4-BE49-F238E27FC236}">
                <a16:creationId xmlns:a16="http://schemas.microsoft.com/office/drawing/2014/main" id="{C63ECCCE-AFB3-48B4-89B1-14F47AB6084B}"/>
              </a:ext>
            </a:extLst>
          </p:cNvPr>
          <p:cNvSpPr/>
          <p:nvPr/>
        </p:nvSpPr>
        <p:spPr>
          <a:xfrm>
            <a:off x="6096005" y="2690973"/>
            <a:ext cx="1516234" cy="4179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Times New Roman" panose="02020603050405020304" pitchFamily="18" charset="0"/>
                <a:cs typeface="Times New Roman" panose="02020603050405020304" pitchFamily="18" charset="0"/>
              </a:rPr>
              <a:t>Georeference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9B329CFE-55BD-4BFE-8F1A-387CEF3CFD14}"/>
              </a:ext>
            </a:extLst>
          </p:cNvPr>
          <p:cNvSpPr/>
          <p:nvPr/>
        </p:nvSpPr>
        <p:spPr>
          <a:xfrm>
            <a:off x="8305590" y="4458851"/>
            <a:ext cx="1330796" cy="727519"/>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Model</a:t>
            </a:r>
          </a:p>
          <a:p>
            <a:pPr algn="ctr"/>
            <a:r>
              <a:rPr lang="en-US" b="1" dirty="0">
                <a:solidFill>
                  <a:schemeClr val="tx1"/>
                </a:solidFill>
                <a:latin typeface="Times New Roman" panose="02020603050405020304" pitchFamily="18" charset="0"/>
                <a:cs typeface="Times New Roman" panose="02020603050405020304" pitchFamily="18" charset="0"/>
              </a:rPr>
              <a:t>comparison</a:t>
            </a:r>
          </a:p>
        </p:txBody>
      </p:sp>
      <p:sp>
        <p:nvSpPr>
          <p:cNvPr id="49" name="Rectangle 48">
            <a:extLst>
              <a:ext uri="{FF2B5EF4-FFF2-40B4-BE49-F238E27FC236}">
                <a16:creationId xmlns:a16="http://schemas.microsoft.com/office/drawing/2014/main" id="{B2BD1551-165D-4FD8-829A-071398AC011D}"/>
              </a:ext>
            </a:extLst>
          </p:cNvPr>
          <p:cNvSpPr/>
          <p:nvPr/>
        </p:nvSpPr>
        <p:spPr>
          <a:xfrm>
            <a:off x="6096002" y="3108921"/>
            <a:ext cx="1516236" cy="4179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Composite</a:t>
            </a:r>
          </a:p>
        </p:txBody>
      </p:sp>
      <p:sp>
        <p:nvSpPr>
          <p:cNvPr id="52" name="Rectangle 51">
            <a:extLst>
              <a:ext uri="{FF2B5EF4-FFF2-40B4-BE49-F238E27FC236}">
                <a16:creationId xmlns:a16="http://schemas.microsoft.com/office/drawing/2014/main" id="{DAFEA4F1-AF8F-4572-B9E8-FD2F59384789}"/>
              </a:ext>
            </a:extLst>
          </p:cNvPr>
          <p:cNvSpPr/>
          <p:nvPr/>
        </p:nvSpPr>
        <p:spPr>
          <a:xfrm>
            <a:off x="10311736" y="1098580"/>
            <a:ext cx="1289084" cy="417948"/>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kern="1200" dirty="0">
                <a:solidFill>
                  <a:schemeClr val="dk1"/>
                </a:solidFill>
                <a:latin typeface="Times New Roman" panose="02020603050405020304" pitchFamily="18" charset="0"/>
                <a:ea typeface="+mn-ea"/>
                <a:cs typeface="Times New Roman" panose="02020603050405020304" pitchFamily="18" charset="0"/>
              </a:rPr>
              <a:t>Vegetation</a:t>
            </a:r>
            <a:endParaRPr lang="en-US" b="1" dirty="0">
              <a:solidFill>
                <a:schemeClr val="tx1"/>
              </a:solidFill>
            </a:endParaRPr>
          </a:p>
        </p:txBody>
      </p:sp>
      <p:sp>
        <p:nvSpPr>
          <p:cNvPr id="53" name="Arrow: Right 52">
            <a:extLst>
              <a:ext uri="{FF2B5EF4-FFF2-40B4-BE49-F238E27FC236}">
                <a16:creationId xmlns:a16="http://schemas.microsoft.com/office/drawing/2014/main" id="{175633AE-B77F-4E9C-8128-41FB6BA6E2E6}"/>
              </a:ext>
            </a:extLst>
          </p:cNvPr>
          <p:cNvSpPr/>
          <p:nvPr/>
        </p:nvSpPr>
        <p:spPr>
          <a:xfrm rot="5400000">
            <a:off x="8845394" y="1809353"/>
            <a:ext cx="267313" cy="144275"/>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54" name="Arrow: Right 53">
            <a:extLst>
              <a:ext uri="{FF2B5EF4-FFF2-40B4-BE49-F238E27FC236}">
                <a16:creationId xmlns:a16="http://schemas.microsoft.com/office/drawing/2014/main" id="{00A9A8F3-4588-4B34-9D15-1B5F5C78DBB6}"/>
              </a:ext>
            </a:extLst>
          </p:cNvPr>
          <p:cNvSpPr/>
          <p:nvPr/>
        </p:nvSpPr>
        <p:spPr>
          <a:xfrm rot="5400000">
            <a:off x="8843857" y="2994261"/>
            <a:ext cx="267313" cy="144275"/>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55" name="Arrow: Right 54">
            <a:extLst>
              <a:ext uri="{FF2B5EF4-FFF2-40B4-BE49-F238E27FC236}">
                <a16:creationId xmlns:a16="http://schemas.microsoft.com/office/drawing/2014/main" id="{3FBF15D9-8CEE-4761-9E02-7CF63750A1CA}"/>
              </a:ext>
            </a:extLst>
          </p:cNvPr>
          <p:cNvSpPr/>
          <p:nvPr/>
        </p:nvSpPr>
        <p:spPr>
          <a:xfrm rot="5400000">
            <a:off x="8843856" y="4165069"/>
            <a:ext cx="267313" cy="144275"/>
          </a:xfrm>
          <a:prstGeom prst="right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56" name="Rectangle 55">
            <a:extLst>
              <a:ext uri="{FF2B5EF4-FFF2-40B4-BE49-F238E27FC236}">
                <a16:creationId xmlns:a16="http://schemas.microsoft.com/office/drawing/2014/main" id="{E90C2449-B88C-4480-890D-1931CB60015F}"/>
              </a:ext>
            </a:extLst>
          </p:cNvPr>
          <p:cNvSpPr/>
          <p:nvPr/>
        </p:nvSpPr>
        <p:spPr>
          <a:xfrm>
            <a:off x="10156997" y="3443999"/>
            <a:ext cx="1443828" cy="41794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kern="1200" dirty="0">
                <a:solidFill>
                  <a:schemeClr val="tx1"/>
                </a:solidFill>
                <a:latin typeface="Times New Roman" panose="02020603050405020304" pitchFamily="18" charset="0"/>
                <a:ea typeface="+mn-ea"/>
                <a:cs typeface="Times New Roman" panose="02020603050405020304" pitchFamily="18" charset="0"/>
              </a:rPr>
              <a:t>RF modeling</a:t>
            </a:r>
            <a:endParaRPr lang="en-US" b="1" dirty="0">
              <a:solidFill>
                <a:schemeClr val="tx1"/>
              </a:solidFill>
            </a:endParaRPr>
          </a:p>
        </p:txBody>
      </p:sp>
      <p:sp>
        <p:nvSpPr>
          <p:cNvPr id="57" name="Rectangle 56">
            <a:extLst>
              <a:ext uri="{FF2B5EF4-FFF2-40B4-BE49-F238E27FC236}">
                <a16:creationId xmlns:a16="http://schemas.microsoft.com/office/drawing/2014/main" id="{F51F6CFE-8A19-4E0B-AC32-88614FD32090}"/>
              </a:ext>
            </a:extLst>
          </p:cNvPr>
          <p:cNvSpPr/>
          <p:nvPr/>
        </p:nvSpPr>
        <p:spPr>
          <a:xfrm>
            <a:off x="10156994" y="3861947"/>
            <a:ext cx="1443831" cy="39010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Importance</a:t>
            </a:r>
            <a:endParaRPr lang="en-US" b="1" dirty="0">
              <a:solidFill>
                <a:schemeClr val="tx1"/>
              </a:solidFill>
            </a:endParaRPr>
          </a:p>
        </p:txBody>
      </p:sp>
      <p:sp>
        <p:nvSpPr>
          <p:cNvPr id="59" name="Rectangle 58">
            <a:extLst>
              <a:ext uri="{FF2B5EF4-FFF2-40B4-BE49-F238E27FC236}">
                <a16:creationId xmlns:a16="http://schemas.microsoft.com/office/drawing/2014/main" id="{0422E333-6195-4E94-A472-1AB1E2D8EDE7}"/>
              </a:ext>
            </a:extLst>
          </p:cNvPr>
          <p:cNvSpPr/>
          <p:nvPr/>
        </p:nvSpPr>
        <p:spPr>
          <a:xfrm>
            <a:off x="10156993" y="4247222"/>
            <a:ext cx="1443831" cy="39010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Errors  </a:t>
            </a:r>
            <a:endParaRPr lang="en-US" b="1" dirty="0">
              <a:solidFill>
                <a:schemeClr val="tx1"/>
              </a:solidFill>
            </a:endParaRPr>
          </a:p>
        </p:txBody>
      </p:sp>
      <p:sp>
        <p:nvSpPr>
          <p:cNvPr id="71" name="Rectangle 70">
            <a:extLst>
              <a:ext uri="{FF2B5EF4-FFF2-40B4-BE49-F238E27FC236}">
                <a16:creationId xmlns:a16="http://schemas.microsoft.com/office/drawing/2014/main" id="{E3743EB9-3E97-4346-B599-EC5CA9EC0E29}"/>
              </a:ext>
            </a:extLst>
          </p:cNvPr>
          <p:cNvSpPr/>
          <p:nvPr/>
        </p:nvSpPr>
        <p:spPr>
          <a:xfrm>
            <a:off x="7095415" y="5748717"/>
            <a:ext cx="719201" cy="4179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RF</a:t>
            </a:r>
          </a:p>
        </p:txBody>
      </p:sp>
      <p:sp>
        <p:nvSpPr>
          <p:cNvPr id="72" name="Rectangle 71">
            <a:extLst>
              <a:ext uri="{FF2B5EF4-FFF2-40B4-BE49-F238E27FC236}">
                <a16:creationId xmlns:a16="http://schemas.microsoft.com/office/drawing/2014/main" id="{B98EC09B-B2BC-4A12-8C74-FE6342B37AF0}"/>
              </a:ext>
            </a:extLst>
          </p:cNvPr>
          <p:cNvSpPr/>
          <p:nvPr/>
        </p:nvSpPr>
        <p:spPr>
          <a:xfrm>
            <a:off x="7814616" y="5748718"/>
            <a:ext cx="772182" cy="4179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SVM</a:t>
            </a:r>
          </a:p>
        </p:txBody>
      </p:sp>
      <p:sp>
        <p:nvSpPr>
          <p:cNvPr id="74" name="Rectangle 73">
            <a:extLst>
              <a:ext uri="{FF2B5EF4-FFF2-40B4-BE49-F238E27FC236}">
                <a16:creationId xmlns:a16="http://schemas.microsoft.com/office/drawing/2014/main" id="{6F6D0EDA-1C51-487C-9293-0E396ED61B5C}"/>
              </a:ext>
            </a:extLst>
          </p:cNvPr>
          <p:cNvSpPr/>
          <p:nvPr/>
        </p:nvSpPr>
        <p:spPr>
          <a:xfrm>
            <a:off x="8586798" y="5748718"/>
            <a:ext cx="772182" cy="4179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ANN</a:t>
            </a:r>
          </a:p>
        </p:txBody>
      </p:sp>
      <p:sp>
        <p:nvSpPr>
          <p:cNvPr id="75" name="Rectangle 74">
            <a:extLst>
              <a:ext uri="{FF2B5EF4-FFF2-40B4-BE49-F238E27FC236}">
                <a16:creationId xmlns:a16="http://schemas.microsoft.com/office/drawing/2014/main" id="{0979E1A4-5A1F-49B7-8C40-2AF0D298CC3D}"/>
              </a:ext>
            </a:extLst>
          </p:cNvPr>
          <p:cNvSpPr/>
          <p:nvPr/>
        </p:nvSpPr>
        <p:spPr>
          <a:xfrm>
            <a:off x="9358980" y="5748718"/>
            <a:ext cx="772182" cy="4179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GLM</a:t>
            </a:r>
          </a:p>
        </p:txBody>
      </p:sp>
      <p:sp>
        <p:nvSpPr>
          <p:cNvPr id="76" name="Rectangle 75">
            <a:extLst>
              <a:ext uri="{FF2B5EF4-FFF2-40B4-BE49-F238E27FC236}">
                <a16:creationId xmlns:a16="http://schemas.microsoft.com/office/drawing/2014/main" id="{73CC90B0-A546-4B5A-B383-B9198DB39AA9}"/>
              </a:ext>
            </a:extLst>
          </p:cNvPr>
          <p:cNvSpPr/>
          <p:nvPr/>
        </p:nvSpPr>
        <p:spPr>
          <a:xfrm>
            <a:off x="10131161" y="5750806"/>
            <a:ext cx="949980" cy="4179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kern="1200" dirty="0">
                <a:solidFill>
                  <a:schemeClr val="tx1"/>
                </a:solidFill>
                <a:latin typeface="Times New Roman" panose="02020603050405020304" pitchFamily="18" charset="0"/>
                <a:ea typeface="+mn-ea"/>
                <a:cs typeface="Times New Roman" panose="02020603050405020304" pitchFamily="18" charset="0"/>
              </a:rPr>
              <a:t>RPART</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82" name="Connector: Elbow 81">
            <a:extLst>
              <a:ext uri="{FF2B5EF4-FFF2-40B4-BE49-F238E27FC236}">
                <a16:creationId xmlns:a16="http://schemas.microsoft.com/office/drawing/2014/main" id="{38338526-F40F-4E94-8048-35097FCC1C8C}"/>
              </a:ext>
            </a:extLst>
          </p:cNvPr>
          <p:cNvCxnSpPr>
            <a:cxnSpLocks/>
            <a:stCxn id="48" idx="2"/>
            <a:endCxn id="71" idx="0"/>
          </p:cNvCxnSpPr>
          <p:nvPr/>
        </p:nvCxnSpPr>
        <p:spPr>
          <a:xfrm rot="5400000">
            <a:off x="7931829" y="4709557"/>
            <a:ext cx="562347" cy="151597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723AAEEC-2D25-4083-B44E-7C4F9968CE0C}"/>
              </a:ext>
            </a:extLst>
          </p:cNvPr>
          <p:cNvCxnSpPr>
            <a:cxnSpLocks/>
            <a:stCxn id="48" idx="2"/>
            <a:endCxn id="72" idx="0"/>
          </p:cNvCxnSpPr>
          <p:nvPr/>
        </p:nvCxnSpPr>
        <p:spPr>
          <a:xfrm rot="5400000">
            <a:off x="8304674" y="5082404"/>
            <a:ext cx="562348" cy="77028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6" name="Connector: Elbow 85">
            <a:extLst>
              <a:ext uri="{FF2B5EF4-FFF2-40B4-BE49-F238E27FC236}">
                <a16:creationId xmlns:a16="http://schemas.microsoft.com/office/drawing/2014/main" id="{EEE0420D-E57C-4180-B8F0-460B2A656C3F}"/>
              </a:ext>
            </a:extLst>
          </p:cNvPr>
          <p:cNvCxnSpPr>
            <a:cxnSpLocks/>
            <a:stCxn id="48" idx="2"/>
            <a:endCxn id="74" idx="0"/>
          </p:cNvCxnSpPr>
          <p:nvPr/>
        </p:nvCxnSpPr>
        <p:spPr>
          <a:xfrm rot="16200000" flipH="1">
            <a:off x="8690764" y="5466593"/>
            <a:ext cx="562348" cy="19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5" name="Connector: Elbow 94">
            <a:extLst>
              <a:ext uri="{FF2B5EF4-FFF2-40B4-BE49-F238E27FC236}">
                <a16:creationId xmlns:a16="http://schemas.microsoft.com/office/drawing/2014/main" id="{64AA2401-328D-4C99-B9FD-8C807FCE455A}"/>
              </a:ext>
            </a:extLst>
          </p:cNvPr>
          <p:cNvCxnSpPr>
            <a:cxnSpLocks/>
            <a:stCxn id="48" idx="2"/>
            <a:endCxn id="75" idx="0"/>
          </p:cNvCxnSpPr>
          <p:nvPr/>
        </p:nvCxnSpPr>
        <p:spPr>
          <a:xfrm rot="16200000" flipH="1">
            <a:off x="9076855" y="5080502"/>
            <a:ext cx="562348" cy="77408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8" name="Connector: Elbow 97">
            <a:extLst>
              <a:ext uri="{FF2B5EF4-FFF2-40B4-BE49-F238E27FC236}">
                <a16:creationId xmlns:a16="http://schemas.microsoft.com/office/drawing/2014/main" id="{C42865E9-74CB-4D14-BF10-A0C482098FDB}"/>
              </a:ext>
            </a:extLst>
          </p:cNvPr>
          <p:cNvCxnSpPr>
            <a:cxnSpLocks/>
            <a:stCxn id="48" idx="2"/>
            <a:endCxn id="76" idx="0"/>
          </p:cNvCxnSpPr>
          <p:nvPr/>
        </p:nvCxnSpPr>
        <p:spPr>
          <a:xfrm rot="16200000" flipH="1">
            <a:off x="9506351" y="4651006"/>
            <a:ext cx="564436" cy="163516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1" name="Connector: Elbow 100">
            <a:extLst>
              <a:ext uri="{FF2B5EF4-FFF2-40B4-BE49-F238E27FC236}">
                <a16:creationId xmlns:a16="http://schemas.microsoft.com/office/drawing/2014/main" id="{719EA019-DC1D-417B-8AEF-6C4BF2C90730}"/>
              </a:ext>
            </a:extLst>
          </p:cNvPr>
          <p:cNvCxnSpPr>
            <a:cxnSpLocks/>
            <a:stCxn id="13" idx="1"/>
            <a:endCxn id="44" idx="3"/>
          </p:cNvCxnSpPr>
          <p:nvPr/>
        </p:nvCxnSpPr>
        <p:spPr>
          <a:xfrm rot="10800000">
            <a:off x="7612239" y="1673947"/>
            <a:ext cx="719201" cy="80704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4" name="Connector: Elbow 103">
            <a:extLst>
              <a:ext uri="{FF2B5EF4-FFF2-40B4-BE49-F238E27FC236}">
                <a16:creationId xmlns:a16="http://schemas.microsoft.com/office/drawing/2014/main" id="{BF26894E-6DBA-4E80-960B-327224A8D77C}"/>
              </a:ext>
            </a:extLst>
          </p:cNvPr>
          <p:cNvCxnSpPr>
            <a:cxnSpLocks/>
            <a:stCxn id="13" idx="1"/>
            <a:endCxn id="45" idx="3"/>
          </p:cNvCxnSpPr>
          <p:nvPr/>
        </p:nvCxnSpPr>
        <p:spPr>
          <a:xfrm rot="10800000">
            <a:off x="7612239" y="2077973"/>
            <a:ext cx="719201" cy="40302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7" name="Connector: Elbow 106">
            <a:extLst>
              <a:ext uri="{FF2B5EF4-FFF2-40B4-BE49-F238E27FC236}">
                <a16:creationId xmlns:a16="http://schemas.microsoft.com/office/drawing/2014/main" id="{FFA3A5CC-F8EF-4AE5-B2FB-BB09FC4224E1}"/>
              </a:ext>
            </a:extLst>
          </p:cNvPr>
          <p:cNvCxnSpPr>
            <a:cxnSpLocks/>
            <a:stCxn id="13" idx="1"/>
            <a:endCxn id="46" idx="3"/>
          </p:cNvCxnSpPr>
          <p:nvPr/>
        </p:nvCxnSpPr>
        <p:spPr>
          <a:xfrm rot="10800000" flipV="1">
            <a:off x="7612239" y="2480995"/>
            <a:ext cx="719200" cy="100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3" name="Connector: Elbow 112">
            <a:extLst>
              <a:ext uri="{FF2B5EF4-FFF2-40B4-BE49-F238E27FC236}">
                <a16:creationId xmlns:a16="http://schemas.microsoft.com/office/drawing/2014/main" id="{BF475920-1D89-4064-9BE8-001F8982686E}"/>
              </a:ext>
            </a:extLst>
          </p:cNvPr>
          <p:cNvCxnSpPr>
            <a:cxnSpLocks/>
            <a:stCxn id="13" idx="1"/>
            <a:endCxn id="47" idx="3"/>
          </p:cNvCxnSpPr>
          <p:nvPr/>
        </p:nvCxnSpPr>
        <p:spPr>
          <a:xfrm rot="10800000" flipV="1">
            <a:off x="7612239" y="2480995"/>
            <a:ext cx="719200" cy="41895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6" name="Connector: Elbow 115">
            <a:extLst>
              <a:ext uri="{FF2B5EF4-FFF2-40B4-BE49-F238E27FC236}">
                <a16:creationId xmlns:a16="http://schemas.microsoft.com/office/drawing/2014/main" id="{8067C11F-BD6F-4289-A9F9-468978E8E255}"/>
              </a:ext>
            </a:extLst>
          </p:cNvPr>
          <p:cNvCxnSpPr>
            <a:cxnSpLocks/>
            <a:stCxn id="13" idx="1"/>
            <a:endCxn id="49" idx="3"/>
          </p:cNvCxnSpPr>
          <p:nvPr/>
        </p:nvCxnSpPr>
        <p:spPr>
          <a:xfrm rot="10800000" flipV="1">
            <a:off x="7612239" y="2480995"/>
            <a:ext cx="719201" cy="8369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9" name="Connector: Elbow 118">
            <a:extLst>
              <a:ext uri="{FF2B5EF4-FFF2-40B4-BE49-F238E27FC236}">
                <a16:creationId xmlns:a16="http://schemas.microsoft.com/office/drawing/2014/main" id="{04EA3255-1FD3-4059-ACB3-C3D898A14BFA}"/>
              </a:ext>
            </a:extLst>
          </p:cNvPr>
          <p:cNvCxnSpPr>
            <a:cxnSpLocks/>
            <a:stCxn id="2" idx="3"/>
            <a:endCxn id="43" idx="1"/>
          </p:cNvCxnSpPr>
          <p:nvPr/>
        </p:nvCxnSpPr>
        <p:spPr>
          <a:xfrm flipV="1">
            <a:off x="9623589" y="463524"/>
            <a:ext cx="688147" cy="84666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2" name="Connector: Elbow 121">
            <a:extLst>
              <a:ext uri="{FF2B5EF4-FFF2-40B4-BE49-F238E27FC236}">
                <a16:creationId xmlns:a16="http://schemas.microsoft.com/office/drawing/2014/main" id="{D3ED4699-1616-4CA0-95CD-85D4A6F00981}"/>
              </a:ext>
            </a:extLst>
          </p:cNvPr>
          <p:cNvCxnSpPr>
            <a:cxnSpLocks/>
            <a:stCxn id="2" idx="3"/>
            <a:endCxn id="40" idx="1"/>
          </p:cNvCxnSpPr>
          <p:nvPr/>
        </p:nvCxnSpPr>
        <p:spPr>
          <a:xfrm flipV="1">
            <a:off x="9623589" y="881472"/>
            <a:ext cx="688147" cy="42871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5" name="Connector: Elbow 124">
            <a:extLst>
              <a:ext uri="{FF2B5EF4-FFF2-40B4-BE49-F238E27FC236}">
                <a16:creationId xmlns:a16="http://schemas.microsoft.com/office/drawing/2014/main" id="{DEF97BA2-1797-4871-B3A0-CF6D64B5A20B}"/>
              </a:ext>
            </a:extLst>
          </p:cNvPr>
          <p:cNvCxnSpPr>
            <a:cxnSpLocks/>
            <a:stCxn id="2" idx="3"/>
            <a:endCxn id="52" idx="1"/>
          </p:cNvCxnSpPr>
          <p:nvPr/>
        </p:nvCxnSpPr>
        <p:spPr>
          <a:xfrm flipV="1">
            <a:off x="9623589" y="1307554"/>
            <a:ext cx="688147" cy="26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1" name="Connector: Elbow 130">
            <a:extLst>
              <a:ext uri="{FF2B5EF4-FFF2-40B4-BE49-F238E27FC236}">
                <a16:creationId xmlns:a16="http://schemas.microsoft.com/office/drawing/2014/main" id="{2C087D07-7076-4123-B6A0-3382B491CF15}"/>
              </a:ext>
            </a:extLst>
          </p:cNvPr>
          <p:cNvCxnSpPr>
            <a:cxnSpLocks/>
            <a:stCxn id="2" idx="3"/>
            <a:endCxn id="42" idx="1"/>
          </p:cNvCxnSpPr>
          <p:nvPr/>
        </p:nvCxnSpPr>
        <p:spPr>
          <a:xfrm>
            <a:off x="9623589" y="1310187"/>
            <a:ext cx="688147" cy="41769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4" name="Connector: Elbow 133">
            <a:extLst>
              <a:ext uri="{FF2B5EF4-FFF2-40B4-BE49-F238E27FC236}">
                <a16:creationId xmlns:a16="http://schemas.microsoft.com/office/drawing/2014/main" id="{5A4395C6-4C1A-43F2-9307-B7DFBF47F488}"/>
              </a:ext>
            </a:extLst>
          </p:cNvPr>
          <p:cNvCxnSpPr>
            <a:cxnSpLocks/>
            <a:stCxn id="2" idx="3"/>
            <a:endCxn id="41" idx="1"/>
          </p:cNvCxnSpPr>
          <p:nvPr/>
        </p:nvCxnSpPr>
        <p:spPr>
          <a:xfrm>
            <a:off x="9623589" y="1310187"/>
            <a:ext cx="688146" cy="85041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7" name="Connector: Elbow 136">
            <a:extLst>
              <a:ext uri="{FF2B5EF4-FFF2-40B4-BE49-F238E27FC236}">
                <a16:creationId xmlns:a16="http://schemas.microsoft.com/office/drawing/2014/main" id="{CEEC7A10-1917-4ED5-9DA4-013DC0186E3B}"/>
              </a:ext>
            </a:extLst>
          </p:cNvPr>
          <p:cNvCxnSpPr>
            <a:cxnSpLocks/>
            <a:stCxn id="14" idx="3"/>
            <a:endCxn id="56" idx="1"/>
          </p:cNvCxnSpPr>
          <p:nvPr/>
        </p:nvCxnSpPr>
        <p:spPr>
          <a:xfrm>
            <a:off x="9623589" y="3651803"/>
            <a:ext cx="533408" cy="117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0" name="Connector: Elbow 139">
            <a:extLst>
              <a:ext uri="{FF2B5EF4-FFF2-40B4-BE49-F238E27FC236}">
                <a16:creationId xmlns:a16="http://schemas.microsoft.com/office/drawing/2014/main" id="{D8FA1134-C8DF-460B-A5B2-5358289CBC1D}"/>
              </a:ext>
            </a:extLst>
          </p:cNvPr>
          <p:cNvCxnSpPr>
            <a:cxnSpLocks/>
            <a:stCxn id="14" idx="3"/>
            <a:endCxn id="57" idx="1"/>
          </p:cNvCxnSpPr>
          <p:nvPr/>
        </p:nvCxnSpPr>
        <p:spPr>
          <a:xfrm>
            <a:off x="9623589" y="3651803"/>
            <a:ext cx="533405" cy="40519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5" name="Connector: Elbow 144">
            <a:extLst>
              <a:ext uri="{FF2B5EF4-FFF2-40B4-BE49-F238E27FC236}">
                <a16:creationId xmlns:a16="http://schemas.microsoft.com/office/drawing/2014/main" id="{1DD6CDC5-7A34-45EE-B920-164E905B5FC7}"/>
              </a:ext>
            </a:extLst>
          </p:cNvPr>
          <p:cNvCxnSpPr>
            <a:cxnSpLocks/>
            <a:stCxn id="14" idx="3"/>
            <a:endCxn id="59" idx="1"/>
          </p:cNvCxnSpPr>
          <p:nvPr/>
        </p:nvCxnSpPr>
        <p:spPr>
          <a:xfrm>
            <a:off x="9623589" y="3651803"/>
            <a:ext cx="533404" cy="79047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2" name="Rectangle 191">
            <a:extLst>
              <a:ext uri="{FF2B5EF4-FFF2-40B4-BE49-F238E27FC236}">
                <a16:creationId xmlns:a16="http://schemas.microsoft.com/office/drawing/2014/main" id="{8E3271A4-C2FE-407B-B6DC-E80B9A74336E}"/>
              </a:ext>
            </a:extLst>
          </p:cNvPr>
          <p:cNvSpPr/>
          <p:nvPr/>
        </p:nvSpPr>
        <p:spPr>
          <a:xfrm>
            <a:off x="10156993" y="2862216"/>
            <a:ext cx="1443831" cy="59437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Feature engineering  </a:t>
            </a:r>
            <a:endParaRPr lang="en-US" b="1" dirty="0">
              <a:solidFill>
                <a:schemeClr val="tx1"/>
              </a:solidFill>
            </a:endParaRPr>
          </a:p>
        </p:txBody>
      </p:sp>
      <p:cxnSp>
        <p:nvCxnSpPr>
          <p:cNvPr id="196" name="Connector: Elbow 195">
            <a:extLst>
              <a:ext uri="{FF2B5EF4-FFF2-40B4-BE49-F238E27FC236}">
                <a16:creationId xmlns:a16="http://schemas.microsoft.com/office/drawing/2014/main" id="{4117BF6C-139C-4EDB-A6DC-93DD521F5EC0}"/>
              </a:ext>
            </a:extLst>
          </p:cNvPr>
          <p:cNvCxnSpPr>
            <a:cxnSpLocks/>
            <a:stCxn id="14" idx="3"/>
            <a:endCxn id="192" idx="1"/>
          </p:cNvCxnSpPr>
          <p:nvPr/>
        </p:nvCxnSpPr>
        <p:spPr>
          <a:xfrm flipV="1">
            <a:off x="9623589" y="3159403"/>
            <a:ext cx="533404" cy="4924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2" name="TextBox 211">
            <a:extLst>
              <a:ext uri="{FF2B5EF4-FFF2-40B4-BE49-F238E27FC236}">
                <a16:creationId xmlns:a16="http://schemas.microsoft.com/office/drawing/2014/main" id="{BE540DB8-679E-4F81-AA11-760C2CCF3736}"/>
              </a:ext>
            </a:extLst>
          </p:cNvPr>
          <p:cNvSpPr txBox="1"/>
          <p:nvPr/>
        </p:nvSpPr>
        <p:spPr>
          <a:xfrm>
            <a:off x="7865307" y="6375579"/>
            <a:ext cx="222440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Figure 1. </a:t>
            </a:r>
            <a:r>
              <a:rPr lang="en-US" dirty="0">
                <a:latin typeface="Times New Roman" panose="02020603050405020304" pitchFamily="18" charset="0"/>
                <a:cs typeface="Times New Roman" panose="02020603050405020304" pitchFamily="18" charset="0"/>
              </a:rPr>
              <a:t>Flow chart</a:t>
            </a:r>
          </a:p>
        </p:txBody>
      </p:sp>
    </p:spTree>
    <p:extLst>
      <p:ext uri="{BB962C8B-B14F-4D97-AF65-F5344CB8AC3E}">
        <p14:creationId xmlns:p14="http://schemas.microsoft.com/office/powerpoint/2010/main" val="1804040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Diagram&#10;&#10;Description automatically generated with low confidence">
            <a:extLst>
              <a:ext uri="{FF2B5EF4-FFF2-40B4-BE49-F238E27FC236}">
                <a16:creationId xmlns:a16="http://schemas.microsoft.com/office/drawing/2014/main" id="{E13DEA2A-1D3F-4E86-B8DE-1D61BE40BF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379132"/>
          </a:xfrm>
        </p:spPr>
      </p:pic>
      <p:sp>
        <p:nvSpPr>
          <p:cNvPr id="3" name="TextBox 2">
            <a:extLst>
              <a:ext uri="{FF2B5EF4-FFF2-40B4-BE49-F238E27FC236}">
                <a16:creationId xmlns:a16="http://schemas.microsoft.com/office/drawing/2014/main" id="{C3AC2C0C-CF79-443F-89E7-57537D70ED39}"/>
              </a:ext>
            </a:extLst>
          </p:cNvPr>
          <p:cNvSpPr txBox="1"/>
          <p:nvPr/>
        </p:nvSpPr>
        <p:spPr>
          <a:xfrm>
            <a:off x="1524237" y="6379132"/>
            <a:ext cx="914352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Figure 2. </a:t>
            </a:r>
            <a:r>
              <a:rPr lang="en-US" dirty="0">
                <a:latin typeface="Times New Roman" panose="02020603050405020304" pitchFamily="18" charset="0"/>
                <a:cs typeface="Times New Roman" panose="02020603050405020304" pitchFamily="18" charset="0"/>
              </a:rPr>
              <a:t>Thematic maps of drought related factors from 2010 to 2020(before normalization) </a:t>
            </a:r>
          </a:p>
        </p:txBody>
      </p:sp>
    </p:spTree>
    <p:extLst>
      <p:ext uri="{BB962C8B-B14F-4D97-AF65-F5344CB8AC3E}">
        <p14:creationId xmlns:p14="http://schemas.microsoft.com/office/powerpoint/2010/main" val="157764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5E59C2-8E1F-4D72-824A-702D6403C6B8}"/>
              </a:ext>
            </a:extLst>
          </p:cNvPr>
          <p:cNvPicPr>
            <a:picLocks noChangeAspect="1"/>
          </p:cNvPicPr>
          <p:nvPr/>
        </p:nvPicPr>
        <p:blipFill>
          <a:blip r:embed="rId3"/>
          <a:stretch>
            <a:fillRect/>
          </a:stretch>
        </p:blipFill>
        <p:spPr>
          <a:xfrm>
            <a:off x="1696617" y="232012"/>
            <a:ext cx="8207108" cy="6118462"/>
          </a:xfrm>
          <a:prstGeom prst="rect">
            <a:avLst/>
          </a:prstGeom>
        </p:spPr>
      </p:pic>
      <p:sp>
        <p:nvSpPr>
          <p:cNvPr id="8" name="TextBox 7">
            <a:extLst>
              <a:ext uri="{FF2B5EF4-FFF2-40B4-BE49-F238E27FC236}">
                <a16:creationId xmlns:a16="http://schemas.microsoft.com/office/drawing/2014/main" id="{E0ED5209-942E-4BED-A249-A7D7F3F83B55}"/>
              </a:ext>
            </a:extLst>
          </p:cNvPr>
          <p:cNvSpPr txBox="1"/>
          <p:nvPr/>
        </p:nvSpPr>
        <p:spPr>
          <a:xfrm>
            <a:off x="3126753" y="6400799"/>
            <a:ext cx="593849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Figure 3. </a:t>
            </a:r>
            <a:r>
              <a:rPr lang="en-US" dirty="0">
                <a:latin typeface="Times New Roman" panose="02020603050405020304" pitchFamily="18" charset="0"/>
                <a:cs typeface="Times New Roman" panose="02020603050405020304" pitchFamily="18" charset="0"/>
              </a:rPr>
              <a:t>Density plot of actual vs. predicted drought index</a:t>
            </a:r>
          </a:p>
        </p:txBody>
      </p:sp>
      <p:sp>
        <p:nvSpPr>
          <p:cNvPr id="9" name="Title 1">
            <a:extLst>
              <a:ext uri="{FF2B5EF4-FFF2-40B4-BE49-F238E27FC236}">
                <a16:creationId xmlns:a16="http://schemas.microsoft.com/office/drawing/2014/main" id="{03251B2A-EB06-45C6-B153-DA481F26EA82}"/>
              </a:ext>
            </a:extLst>
          </p:cNvPr>
          <p:cNvSpPr>
            <a:spLocks noGrp="1"/>
          </p:cNvSpPr>
          <p:nvPr>
            <p:ph type="title"/>
          </p:nvPr>
        </p:nvSpPr>
        <p:spPr>
          <a:xfrm>
            <a:off x="234017" y="-155256"/>
            <a:ext cx="2201494" cy="1325563"/>
          </a:xfrm>
        </p:spPr>
        <p:txBody>
          <a:bodyPr>
            <a:normAutofit/>
          </a:bodyPr>
          <a:lstStyle/>
          <a:p>
            <a:r>
              <a:rPr lang="en-US" sz="3200" b="1"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3888475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941</TotalTime>
  <Words>1555</Words>
  <Application>Microsoft Office PowerPoint</Application>
  <PresentationFormat>Widescreen</PresentationFormat>
  <Paragraphs>199</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Times-Roman</vt:lpstr>
      <vt:lpstr>Arial</vt:lpstr>
      <vt:lpstr>Calibri</vt:lpstr>
      <vt:lpstr>Calibri Light</vt:lpstr>
      <vt:lpstr>Cambria Math</vt:lpstr>
      <vt:lpstr>Times New Roman</vt:lpstr>
      <vt:lpstr>Office Theme</vt:lpstr>
      <vt:lpstr> GGS 656  Hydrosphere Final Project Xiaoxuan Li March 1st ,2021 </vt:lpstr>
      <vt:lpstr>Motivation</vt:lpstr>
      <vt:lpstr>Literature review</vt:lpstr>
      <vt:lpstr>Literature review</vt:lpstr>
      <vt:lpstr>Literature review</vt:lpstr>
      <vt:lpstr>Method</vt:lpstr>
      <vt:lpstr>Method</vt:lpstr>
      <vt:lpstr>PowerPoint Presentation</vt:lpstr>
      <vt:lpstr>Result</vt:lpstr>
      <vt:lpstr>Result</vt:lpstr>
      <vt:lpstr>Result</vt:lpstr>
      <vt:lpstr>Result</vt:lpstr>
      <vt:lpstr>Discussion &amp; 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GGS 656  Hydrosphere Project Proposal Xiaoxuan Li March 1st ,2021 </dc:title>
  <dc:creator>xli50</dc:creator>
  <cp:lastModifiedBy>xli50</cp:lastModifiedBy>
  <cp:revision>63</cp:revision>
  <dcterms:created xsi:type="dcterms:W3CDTF">2021-04-26T00:14:45Z</dcterms:created>
  <dcterms:modified xsi:type="dcterms:W3CDTF">2021-05-04T21:20:27Z</dcterms:modified>
</cp:coreProperties>
</file>